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5" r:id="rId4"/>
    <p:sldMasterId id="2147483989" r:id="rId5"/>
  </p:sldMasterIdLst>
  <p:notesMasterIdLst>
    <p:notesMasterId r:id="rId22"/>
  </p:notesMasterIdLst>
  <p:sldIdLst>
    <p:sldId id="353" r:id="rId6"/>
    <p:sldId id="348" r:id="rId7"/>
    <p:sldId id="371" r:id="rId8"/>
    <p:sldId id="370" r:id="rId9"/>
    <p:sldId id="357" r:id="rId10"/>
    <p:sldId id="366" r:id="rId11"/>
    <p:sldId id="343" r:id="rId12"/>
    <p:sldId id="373" r:id="rId13"/>
    <p:sldId id="365" r:id="rId14"/>
    <p:sldId id="364" r:id="rId15"/>
    <p:sldId id="367" r:id="rId16"/>
    <p:sldId id="368" r:id="rId17"/>
    <p:sldId id="369" r:id="rId18"/>
    <p:sldId id="372" r:id="rId19"/>
    <p:sldId id="362" r:id="rId20"/>
    <p:sldId id="349" r:id="rId21"/>
  </p:sldIdLst>
  <p:sldSz cx="9144000" cy="6858000" type="screen4x3"/>
  <p:notesSz cx="68580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7E2613-79E5-3022-C84B-2CC47F307E16}" v="14" dt="2021-11-30T00:18:51.814"/>
    <p1510:client id="{54A872F3-D6AD-488F-9854-39BB1D199A2A}" v="16" dt="2021-11-29T02:46:59.424"/>
    <p1510:client id="{68AD671E-8FDD-4A32-996F-9D9B18B85597}" v="20" dt="2021-11-30T00:42:36.364"/>
    <p1510:client id="{7F7B8678-F9BA-4621-8A36-A5796C74D69A}" v="2" dt="2021-11-29T14:54:45.415"/>
    <p1510:client id="{AEAC5947-26D5-46B1-BBC7-BA8D3455AC52}" v="9" dt="2021-11-29T03:52:24.734"/>
    <p1510:client id="{B4245B4F-1394-4451-AB8B-5BB2E2A56787}" v="19" dt="2021-11-29T15:45:36.9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792" autoAdjust="0"/>
  </p:normalViewPr>
  <p:slideViewPr>
    <p:cSldViewPr snapToGrid="0" snapToObjects="1">
      <p:cViewPr varScale="1">
        <p:scale>
          <a:sx n="109" d="100"/>
          <a:sy n="109" d="100"/>
        </p:scale>
        <p:origin x="1668"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vl1pPr>
          </a:lstStyle>
          <a:p>
            <a:fld id="{C24CC0B3-4081-8D4A-BD33-D1DF821232F0}" type="datetimeFigureOut">
              <a:rPr lang="en-US" smtClean="0"/>
              <a:pPr/>
              <a:t>11/29/21</a:t>
            </a:fld>
            <a:endParaRPr lang="en-US" dirty="0"/>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vl1pPr>
          </a:lstStyle>
          <a:p>
            <a:fld id="{16A030EB-2AC2-2A40-8A6B-96C13BD3390B}" type="slidenum">
              <a:rPr lang="en-US" smtClean="0"/>
              <a:pPr/>
              <a:t>‹#›</a:t>
            </a:fld>
            <a:endParaRPr lang="en-US" dirty="0"/>
          </a:p>
        </p:txBody>
      </p:sp>
    </p:spTree>
    <p:extLst>
      <p:ext uri="{BB962C8B-B14F-4D97-AF65-F5344CB8AC3E}">
        <p14:creationId xmlns:p14="http://schemas.microsoft.com/office/powerpoint/2010/main" val="8690368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A030EB-2AC2-2A40-8A6B-96C13BD3390B}" type="slidenum">
              <a:rPr lang="en-US" smtClean="0"/>
              <a:pPr/>
              <a:t>8</a:t>
            </a:fld>
            <a:endParaRPr lang="en-US" dirty="0"/>
          </a:p>
        </p:txBody>
      </p:sp>
    </p:spTree>
    <p:extLst>
      <p:ext uri="{BB962C8B-B14F-4D97-AF65-F5344CB8AC3E}">
        <p14:creationId xmlns:p14="http://schemas.microsoft.com/office/powerpoint/2010/main" val="4053114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example, we have added some complexity to our queries. In this example, we want to know the average home selling price for each neighborhood in our data, and we want to see it from lowest to greatest. As shown in the figure, Databricks visualization feature allows for interactivity which allowed us to toggle between data points in the graph. </a:t>
            </a:r>
          </a:p>
        </p:txBody>
      </p:sp>
      <p:sp>
        <p:nvSpPr>
          <p:cNvPr id="4" name="Slide Number Placeholder 3"/>
          <p:cNvSpPr>
            <a:spLocks noGrp="1"/>
          </p:cNvSpPr>
          <p:nvPr>
            <p:ph type="sldNum" sz="quarter" idx="5"/>
          </p:nvPr>
        </p:nvSpPr>
        <p:spPr/>
        <p:txBody>
          <a:bodyPr/>
          <a:lstStyle/>
          <a:p>
            <a:fld id="{16A030EB-2AC2-2A40-8A6B-96C13BD3390B}" type="slidenum">
              <a:rPr lang="en-US" smtClean="0"/>
              <a:pPr/>
              <a:t>9</a:t>
            </a:fld>
            <a:endParaRPr lang="en-US" dirty="0"/>
          </a:p>
        </p:txBody>
      </p:sp>
    </p:spTree>
    <p:extLst>
      <p:ext uri="{BB962C8B-B14F-4D97-AF65-F5344CB8AC3E}">
        <p14:creationId xmlns:p14="http://schemas.microsoft.com/office/powerpoint/2010/main" val="3638285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62436F-7E1C-4543-917F-2DB7AF9C0AEB}"/>
              </a:ext>
            </a:extLst>
          </p:cNvPr>
          <p:cNvSpPr>
            <a:spLocks noGrp="1"/>
          </p:cNvSpPr>
          <p:nvPr>
            <p:ph type="title" hasCustomPrompt="1"/>
          </p:nvPr>
        </p:nvSpPr>
        <p:spPr>
          <a:xfrm>
            <a:off x="623888" y="626675"/>
            <a:ext cx="7886700" cy="2016051"/>
          </a:xfrm>
        </p:spPr>
        <p:txBody>
          <a:bodyPr anchor="b"/>
          <a:lstStyle>
            <a:lvl1pPr>
              <a:defRPr sz="4500">
                <a:solidFill>
                  <a:schemeClr val="bg1"/>
                </a:solidFill>
              </a:defRPr>
            </a:lvl1pPr>
          </a:lstStyle>
          <a:p>
            <a:r>
              <a:rPr lang="en-US" dirty="0"/>
              <a:t>Title Goes Here</a:t>
            </a:r>
          </a:p>
        </p:txBody>
      </p:sp>
      <p:sp>
        <p:nvSpPr>
          <p:cNvPr id="8" name="Text Placeholder 2">
            <a:extLst>
              <a:ext uri="{FF2B5EF4-FFF2-40B4-BE49-F238E27FC236}">
                <a16:creationId xmlns:a16="http://schemas.microsoft.com/office/drawing/2014/main" id="{8707FAF2-9310-E64A-BF65-F16E6CD04232}"/>
              </a:ext>
            </a:extLst>
          </p:cNvPr>
          <p:cNvSpPr>
            <a:spLocks noGrp="1"/>
          </p:cNvSpPr>
          <p:nvPr>
            <p:ph type="body" idx="1" hasCustomPrompt="1"/>
          </p:nvPr>
        </p:nvSpPr>
        <p:spPr>
          <a:xfrm>
            <a:off x="623888" y="2669714"/>
            <a:ext cx="7886700" cy="750093"/>
          </a:xfrm>
        </p:spPr>
        <p:txBody>
          <a:bodyPr>
            <a:normAutofit/>
          </a:bodyPr>
          <a:lstStyle>
            <a:lvl1pPr marL="0" indent="0">
              <a:buNone/>
              <a:defRPr sz="1600" b="1" spc="1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SUBTITLE GOES HERE</a:t>
            </a:r>
          </a:p>
        </p:txBody>
      </p:sp>
      <p:sp>
        <p:nvSpPr>
          <p:cNvPr id="9" name="Text Placeholder 2">
            <a:extLst>
              <a:ext uri="{FF2B5EF4-FFF2-40B4-BE49-F238E27FC236}">
                <a16:creationId xmlns:a16="http://schemas.microsoft.com/office/drawing/2014/main" id="{8D488C8C-1B01-554E-ACC6-8C39DB14C6A2}"/>
              </a:ext>
            </a:extLst>
          </p:cNvPr>
          <p:cNvSpPr>
            <a:spLocks noGrp="1"/>
          </p:cNvSpPr>
          <p:nvPr>
            <p:ph type="body" idx="11" hasCustomPrompt="1"/>
          </p:nvPr>
        </p:nvSpPr>
        <p:spPr>
          <a:xfrm>
            <a:off x="623888" y="5879508"/>
            <a:ext cx="7886700" cy="396443"/>
          </a:xfrm>
        </p:spPr>
        <p:txBody>
          <a:bodyPr>
            <a:normAutofit/>
          </a:bodyPr>
          <a:lstStyle>
            <a:lvl1pPr marL="0" indent="0">
              <a:buNone/>
              <a:defRPr sz="1400" b="0">
                <a:solidFill>
                  <a:srgbClr val="ECEAD1"/>
                </a:solidFill>
                <a:effectLs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Presenter Name | Date</a:t>
            </a:r>
          </a:p>
        </p:txBody>
      </p:sp>
    </p:spTree>
    <p:extLst>
      <p:ext uri="{BB962C8B-B14F-4D97-AF65-F5344CB8AC3E}">
        <p14:creationId xmlns:p14="http://schemas.microsoft.com/office/powerpoint/2010/main" val="23230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ection Header-Gray">
    <p:bg>
      <p:bgPr>
        <a:solidFill>
          <a:srgbClr val="7E96A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681605"/>
            <a:ext cx="7886700" cy="1325563"/>
          </a:xfrm>
        </p:spPr>
        <p:txBody>
          <a:bodyPr/>
          <a:lstStyle>
            <a:lvl1pPr algn="ctr">
              <a:defRPr>
                <a:solidFill>
                  <a:schemeClr val="bg1"/>
                </a:solidFill>
              </a:defRPr>
            </a:lvl1pPr>
          </a:lstStyle>
          <a:p>
            <a:r>
              <a:rPr lang="en-US" dirty="0"/>
              <a:t>Simple Break Section</a:t>
            </a:r>
          </a:p>
        </p:txBody>
      </p:sp>
    </p:spTree>
    <p:extLst>
      <p:ext uri="{BB962C8B-B14F-4D97-AF65-F5344CB8AC3E}">
        <p14:creationId xmlns:p14="http://schemas.microsoft.com/office/powerpoint/2010/main" val="94298241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A3B7135-3D78-0E4B-9C26-9E7303734618}"/>
              </a:ext>
            </a:extLst>
          </p:cNvPr>
          <p:cNvSpPr/>
          <p:nvPr userDrawn="1"/>
        </p:nvSpPr>
        <p:spPr>
          <a:xfrm>
            <a:off x="182880" y="292608"/>
            <a:ext cx="8750808" cy="6339840"/>
          </a:xfrm>
          <a:prstGeom prst="rect">
            <a:avLst/>
          </a:prstGeom>
          <a:solidFill>
            <a:srgbClr val="006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ln>
                <a:noFill/>
              </a:ln>
            </a:endParaRPr>
          </a:p>
        </p:txBody>
      </p:sp>
      <p:sp>
        <p:nvSpPr>
          <p:cNvPr id="5" name="Title 1">
            <a:extLst>
              <a:ext uri="{FF2B5EF4-FFF2-40B4-BE49-F238E27FC236}">
                <a16:creationId xmlns:a16="http://schemas.microsoft.com/office/drawing/2014/main" id="{252DF257-01E2-CC4F-84E8-92951174BDE6}"/>
              </a:ext>
            </a:extLst>
          </p:cNvPr>
          <p:cNvSpPr>
            <a:spLocks noGrp="1"/>
          </p:cNvSpPr>
          <p:nvPr>
            <p:ph type="title" hasCustomPrompt="1"/>
          </p:nvPr>
        </p:nvSpPr>
        <p:spPr>
          <a:xfrm>
            <a:off x="628650" y="2681605"/>
            <a:ext cx="7886700" cy="1325563"/>
          </a:xfrm>
        </p:spPr>
        <p:txBody>
          <a:bodyPr/>
          <a:lstStyle>
            <a:lvl1pPr algn="ctr">
              <a:defRPr>
                <a:solidFill>
                  <a:schemeClr val="bg1"/>
                </a:solidFill>
              </a:defRPr>
            </a:lvl1pPr>
          </a:lstStyle>
          <a:p>
            <a:r>
              <a:rPr lang="en-US" dirty="0"/>
              <a:t>Simple Break Section</a:t>
            </a:r>
          </a:p>
        </p:txBody>
      </p:sp>
    </p:spTree>
    <p:extLst>
      <p:ext uri="{BB962C8B-B14F-4D97-AF65-F5344CB8AC3E}">
        <p14:creationId xmlns:p14="http://schemas.microsoft.com/office/powerpoint/2010/main" val="463096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Ph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5470" y="386781"/>
            <a:ext cx="2019957" cy="5936243"/>
          </a:xfrm>
        </p:spPr>
        <p:txBody>
          <a:bodyPr anchor="t"/>
          <a:lstStyle>
            <a:lvl1pPr algn="l">
              <a:defRPr>
                <a:solidFill>
                  <a:schemeClr val="bg1"/>
                </a:solidFill>
              </a:defRPr>
            </a:lvl1pPr>
          </a:lstStyle>
          <a:p>
            <a:r>
              <a:rPr lang="en-US" dirty="0"/>
              <a:t>Simple Break Section</a:t>
            </a:r>
          </a:p>
        </p:txBody>
      </p:sp>
      <p:sp>
        <p:nvSpPr>
          <p:cNvPr id="7" name="Picture Placeholder 2">
            <a:extLst>
              <a:ext uri="{FF2B5EF4-FFF2-40B4-BE49-F238E27FC236}">
                <a16:creationId xmlns:a16="http://schemas.microsoft.com/office/drawing/2014/main" id="{5D0E8F77-71F3-F946-9D23-CC819E7051D6}"/>
              </a:ext>
            </a:extLst>
          </p:cNvPr>
          <p:cNvSpPr>
            <a:spLocks noGrp="1" noChangeAspect="1"/>
          </p:cNvSpPr>
          <p:nvPr>
            <p:ph type="pic" idx="1"/>
          </p:nvPr>
        </p:nvSpPr>
        <p:spPr>
          <a:xfrm>
            <a:off x="4572000" y="0"/>
            <a:ext cx="4572000" cy="6858000"/>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Tree>
    <p:extLst>
      <p:ext uri="{BB962C8B-B14F-4D97-AF65-F5344CB8AC3E}">
        <p14:creationId xmlns:p14="http://schemas.microsoft.com/office/powerpoint/2010/main" val="5668302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85F8F3-4D20-5E43-8EB9-992296EA04A9}"/>
              </a:ext>
            </a:extLst>
          </p:cNvPr>
          <p:cNvSpPr/>
          <p:nvPr userDrawn="1"/>
        </p:nvSpPr>
        <p:spPr>
          <a:xfrm>
            <a:off x="1" y="-45355"/>
            <a:ext cx="3887391" cy="6939185"/>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2" name="Title 1"/>
          <p:cNvSpPr>
            <a:spLocks noGrp="1"/>
          </p:cNvSpPr>
          <p:nvPr>
            <p:ph type="title" hasCustomPrompt="1"/>
          </p:nvPr>
        </p:nvSpPr>
        <p:spPr>
          <a:xfrm>
            <a:off x="629841" y="457200"/>
            <a:ext cx="2949178" cy="1600200"/>
          </a:xfrm>
        </p:spPr>
        <p:txBody>
          <a:bodyPr anchor="b"/>
          <a:lstStyle>
            <a:lvl1pPr>
              <a:defRPr sz="2400">
                <a:solidFill>
                  <a:schemeClr val="bg1"/>
                </a:solidFill>
              </a:defRPr>
            </a:lvl1pPr>
          </a:lstStyle>
          <a:p>
            <a:r>
              <a:rPr lang="en-US" dirty="0"/>
              <a:t>Header Goes Here</a:t>
            </a:r>
          </a:p>
        </p:txBody>
      </p:sp>
      <p:sp>
        <p:nvSpPr>
          <p:cNvPr id="3" name="Content Placeholder 2"/>
          <p:cNvSpPr>
            <a:spLocks noGrp="1"/>
          </p:cNvSpPr>
          <p:nvPr>
            <p:ph idx="1"/>
          </p:nvPr>
        </p:nvSpPr>
        <p:spPr>
          <a:xfrm>
            <a:off x="4144710" y="987426"/>
            <a:ext cx="4371831" cy="4873625"/>
          </a:xfrm>
        </p:spPr>
        <p:txBody>
          <a:bodyPr/>
          <a:lstStyle>
            <a:lvl1pPr>
              <a:defRPr sz="2400">
                <a:solidFill>
                  <a:srgbClr val="006747"/>
                </a:solidFill>
              </a:defRPr>
            </a:lvl1pPr>
            <a:lvl2pPr>
              <a:defRPr sz="2100">
                <a:solidFill>
                  <a:srgbClr val="006747"/>
                </a:solidFill>
              </a:defRPr>
            </a:lvl2pPr>
            <a:lvl3pPr>
              <a:defRPr sz="1800">
                <a:solidFill>
                  <a:srgbClr val="006747"/>
                </a:solidFill>
              </a:defRPr>
            </a:lvl3pPr>
            <a:lvl4pPr>
              <a:defRPr sz="1500">
                <a:solidFill>
                  <a:srgbClr val="006747"/>
                </a:solidFill>
              </a:defRPr>
            </a:lvl4pPr>
            <a:lvl5pPr>
              <a:defRPr sz="1500">
                <a:solidFill>
                  <a:srgbClr val="006747"/>
                </a:solidFill>
              </a:defRPr>
            </a:lvl5pPr>
            <a:lvl6pPr>
              <a:defRPr sz="1500"/>
            </a:lvl6pPr>
            <a:lvl7pPr>
              <a:defRPr sz="1500"/>
            </a:lvl7pPr>
            <a:lvl8pPr>
              <a:defRPr sz="1500"/>
            </a:lvl8pPr>
            <a:lvl9pPr>
              <a:defRPr sz="15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dirty="0"/>
          </a:p>
        </p:txBody>
      </p:sp>
    </p:spTree>
    <p:extLst>
      <p:ext uri="{BB962C8B-B14F-4D97-AF65-F5344CB8AC3E}">
        <p14:creationId xmlns:p14="http://schemas.microsoft.com/office/powerpoint/2010/main" val="1248076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85F8F3-4D20-5E43-8EB9-992296EA04A9}"/>
              </a:ext>
            </a:extLst>
          </p:cNvPr>
          <p:cNvSpPr/>
          <p:nvPr userDrawn="1"/>
        </p:nvSpPr>
        <p:spPr>
          <a:xfrm>
            <a:off x="0" y="-45355"/>
            <a:ext cx="9144000" cy="292212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2" name="Title 1"/>
          <p:cNvSpPr>
            <a:spLocks noGrp="1"/>
          </p:cNvSpPr>
          <p:nvPr>
            <p:ph type="title" hasCustomPrompt="1"/>
          </p:nvPr>
        </p:nvSpPr>
        <p:spPr>
          <a:xfrm>
            <a:off x="629841" y="457200"/>
            <a:ext cx="3099679" cy="1600200"/>
          </a:xfrm>
        </p:spPr>
        <p:txBody>
          <a:bodyPr anchor="b"/>
          <a:lstStyle>
            <a:lvl1pPr>
              <a:defRPr sz="2400">
                <a:solidFill>
                  <a:schemeClr val="bg1"/>
                </a:solidFill>
              </a:defRPr>
            </a:lvl1pPr>
          </a:lstStyle>
          <a:p>
            <a:r>
              <a:rPr lang="en-US" dirty="0"/>
              <a:t>Header Goes Here</a:t>
            </a:r>
          </a:p>
        </p:txBody>
      </p:sp>
      <p:sp>
        <p:nvSpPr>
          <p:cNvPr id="4" name="Text Placeholder 3"/>
          <p:cNvSpPr>
            <a:spLocks noGrp="1"/>
          </p:cNvSpPr>
          <p:nvPr>
            <p:ph type="body" sz="half" idx="2"/>
          </p:nvPr>
        </p:nvSpPr>
        <p:spPr>
          <a:xfrm>
            <a:off x="629841" y="3178139"/>
            <a:ext cx="4034626" cy="2945259"/>
          </a:xfrm>
        </p:spPr>
        <p:txBody>
          <a:bodyPr>
            <a:normAutofit/>
          </a:bodyPr>
          <a:lstStyle>
            <a:lvl1pPr marL="0" indent="0">
              <a:buNone/>
              <a:defRPr sz="18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dirty="0"/>
          </a:p>
        </p:txBody>
      </p:sp>
      <p:sp>
        <p:nvSpPr>
          <p:cNvPr id="9" name="Picture Placeholder 5">
            <a:extLst>
              <a:ext uri="{FF2B5EF4-FFF2-40B4-BE49-F238E27FC236}">
                <a16:creationId xmlns:a16="http://schemas.microsoft.com/office/drawing/2014/main" id="{C83AE0ED-DAFE-6347-ACD6-B8BA2CC2DB67}"/>
              </a:ext>
            </a:extLst>
          </p:cNvPr>
          <p:cNvSpPr>
            <a:spLocks noGrp="1"/>
          </p:cNvSpPr>
          <p:nvPr>
            <p:ph type="pic" sz="quarter" idx="13"/>
          </p:nvPr>
        </p:nvSpPr>
        <p:spPr>
          <a:xfrm>
            <a:off x="5033963" y="-44450"/>
            <a:ext cx="3606800" cy="4976284"/>
          </a:xfrm>
        </p:spPr>
        <p:txBody>
          <a:bodyPr/>
          <a:lstStyle/>
          <a:p>
            <a:endParaRPr lang="en-US" dirty="0"/>
          </a:p>
        </p:txBody>
      </p:sp>
      <p:sp>
        <p:nvSpPr>
          <p:cNvPr id="10" name="Text Placeholder 3">
            <a:extLst>
              <a:ext uri="{FF2B5EF4-FFF2-40B4-BE49-F238E27FC236}">
                <a16:creationId xmlns:a16="http://schemas.microsoft.com/office/drawing/2014/main" id="{B51888F3-4D41-1847-B79F-091A153FEBA7}"/>
              </a:ext>
            </a:extLst>
          </p:cNvPr>
          <p:cNvSpPr>
            <a:spLocks noGrp="1"/>
          </p:cNvSpPr>
          <p:nvPr>
            <p:ph type="body" sz="half" idx="14"/>
          </p:nvPr>
        </p:nvSpPr>
        <p:spPr>
          <a:xfrm>
            <a:off x="5033963" y="5162192"/>
            <a:ext cx="3606800" cy="605035"/>
          </a:xfrm>
        </p:spPr>
        <p:txBody>
          <a:bodyPr/>
          <a:lstStyle>
            <a:lvl1pPr marL="0" indent="0" algn="ctr">
              <a:buNone/>
              <a:defRPr sz="12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Tree>
    <p:extLst>
      <p:ext uri="{BB962C8B-B14F-4D97-AF65-F5344CB8AC3E}">
        <p14:creationId xmlns:p14="http://schemas.microsoft.com/office/powerpoint/2010/main" val="2924983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457200"/>
            <a:ext cx="2949178" cy="1600200"/>
          </a:xfrm>
        </p:spPr>
        <p:txBody>
          <a:bodyPr anchor="b"/>
          <a:lstStyle>
            <a:lvl1pPr>
              <a:defRPr sz="2400">
                <a:solidFill>
                  <a:srgbClr val="006747"/>
                </a:solidFill>
              </a:defRPr>
            </a:lvl1pPr>
          </a:lstStyle>
          <a:p>
            <a:r>
              <a:rPr lang="en-US" dirty="0"/>
              <a:t>Header Goes Here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2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
        <p:nvSpPr>
          <p:cNvPr id="8" name="Rectangle 7">
            <a:extLst>
              <a:ext uri="{FF2B5EF4-FFF2-40B4-BE49-F238E27FC236}">
                <a16:creationId xmlns:a16="http://schemas.microsoft.com/office/drawing/2014/main" id="{89BF4C2C-1ED6-0F47-810A-EE823A1E98D4}"/>
              </a:ext>
            </a:extLst>
          </p:cNvPr>
          <p:cNvSpPr/>
          <p:nvPr userDrawn="1"/>
        </p:nvSpPr>
        <p:spPr>
          <a:xfrm>
            <a:off x="0" y="0"/>
            <a:ext cx="9144000" cy="185739"/>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Tree>
    <p:extLst>
      <p:ext uri="{BB962C8B-B14F-4D97-AF65-F5344CB8AC3E}">
        <p14:creationId xmlns:p14="http://schemas.microsoft.com/office/powerpoint/2010/main" val="3060671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66172" y="1416248"/>
            <a:ext cx="2949178" cy="1069973"/>
          </a:xfrm>
        </p:spPr>
        <p:txBody>
          <a:bodyPr anchor="b"/>
          <a:lstStyle>
            <a:lvl1pPr>
              <a:defRPr sz="2400">
                <a:solidFill>
                  <a:srgbClr val="006747"/>
                </a:solidFill>
              </a:defRPr>
            </a:lvl1pPr>
          </a:lstStyle>
          <a:p>
            <a:r>
              <a:rPr lang="en-US" dirty="0"/>
              <a:t>Header Goes Here</a:t>
            </a:r>
          </a:p>
        </p:txBody>
      </p:sp>
      <p:sp>
        <p:nvSpPr>
          <p:cNvPr id="4" name="Text Placeholder 3"/>
          <p:cNvSpPr>
            <a:spLocks noGrp="1"/>
          </p:cNvSpPr>
          <p:nvPr>
            <p:ph type="body" sz="half" idx="2"/>
          </p:nvPr>
        </p:nvSpPr>
        <p:spPr>
          <a:xfrm>
            <a:off x="5566172" y="2486223"/>
            <a:ext cx="2949178" cy="3811588"/>
          </a:xfrm>
        </p:spPr>
        <p:txBody>
          <a:bodyPr/>
          <a:lstStyle>
            <a:lvl1pPr marL="0" indent="0">
              <a:buNone/>
              <a:defRPr sz="12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dirty="0"/>
          </a:p>
        </p:txBody>
      </p:sp>
      <p:sp>
        <p:nvSpPr>
          <p:cNvPr id="11" name="Chart Placeholder 5">
            <a:extLst>
              <a:ext uri="{FF2B5EF4-FFF2-40B4-BE49-F238E27FC236}">
                <a16:creationId xmlns:a16="http://schemas.microsoft.com/office/drawing/2014/main" id="{88B55E94-566B-064E-82B6-C977F84F7C65}"/>
              </a:ext>
            </a:extLst>
          </p:cNvPr>
          <p:cNvSpPr>
            <a:spLocks noGrp="1"/>
          </p:cNvSpPr>
          <p:nvPr>
            <p:ph type="chart" sz="quarter" idx="14"/>
          </p:nvPr>
        </p:nvSpPr>
        <p:spPr>
          <a:xfrm>
            <a:off x="660663" y="1416248"/>
            <a:ext cx="4627562" cy="4872567"/>
          </a:xfrm>
        </p:spPr>
        <p:txBody>
          <a:bodyPr/>
          <a:lstStyle/>
          <a:p>
            <a:endParaRPr lang="en-US" dirty="0"/>
          </a:p>
        </p:txBody>
      </p:sp>
    </p:spTree>
    <p:extLst>
      <p:ext uri="{BB962C8B-B14F-4D97-AF65-F5344CB8AC3E}">
        <p14:creationId xmlns:p14="http://schemas.microsoft.com/office/powerpoint/2010/main" val="12437311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639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5285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11/29/21</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93352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ED12-1E52-6C4E-9F94-C31ED28A5BD2}"/>
              </a:ext>
            </a:extLst>
          </p:cNvPr>
          <p:cNvSpPr>
            <a:spLocks noGrp="1"/>
          </p:cNvSpPr>
          <p:nvPr>
            <p:ph type="title" hasCustomPrompt="1"/>
          </p:nvPr>
        </p:nvSpPr>
        <p:spPr>
          <a:xfrm>
            <a:off x="623888" y="623147"/>
            <a:ext cx="7886700" cy="1450619"/>
          </a:xfrm>
        </p:spPr>
        <p:txBody>
          <a:bodyPr anchor="b"/>
          <a:lstStyle>
            <a:lvl1pPr algn="r">
              <a:defRPr sz="4500">
                <a:solidFill>
                  <a:schemeClr val="bg1"/>
                </a:solidFill>
              </a:defRPr>
            </a:lvl1pPr>
          </a:lstStyle>
          <a:p>
            <a:r>
              <a:rPr lang="en-US" dirty="0"/>
              <a:t>Title Goes Here</a:t>
            </a:r>
          </a:p>
        </p:txBody>
      </p:sp>
      <p:sp>
        <p:nvSpPr>
          <p:cNvPr id="3" name="Text Placeholder 2">
            <a:extLst>
              <a:ext uri="{FF2B5EF4-FFF2-40B4-BE49-F238E27FC236}">
                <a16:creationId xmlns:a16="http://schemas.microsoft.com/office/drawing/2014/main" id="{8ADF4F18-B776-DD4E-AAD8-649F4A38F1E6}"/>
              </a:ext>
            </a:extLst>
          </p:cNvPr>
          <p:cNvSpPr>
            <a:spLocks noGrp="1"/>
          </p:cNvSpPr>
          <p:nvPr>
            <p:ph type="body" idx="1" hasCustomPrompt="1"/>
          </p:nvPr>
        </p:nvSpPr>
        <p:spPr>
          <a:xfrm>
            <a:off x="623888" y="2100754"/>
            <a:ext cx="7886700" cy="750093"/>
          </a:xfrm>
        </p:spPr>
        <p:txBody>
          <a:bodyPr>
            <a:normAutofit/>
          </a:bodyPr>
          <a:lstStyle>
            <a:lvl1pPr marL="0" indent="0" algn="r">
              <a:buNone/>
              <a:defRPr sz="1600" b="1" spc="1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SUBTITLE GOES HERE</a:t>
            </a:r>
          </a:p>
        </p:txBody>
      </p:sp>
      <p:sp>
        <p:nvSpPr>
          <p:cNvPr id="4" name="Text Placeholder 2">
            <a:extLst>
              <a:ext uri="{FF2B5EF4-FFF2-40B4-BE49-F238E27FC236}">
                <a16:creationId xmlns:a16="http://schemas.microsoft.com/office/drawing/2014/main" id="{8C5BBF53-4D71-3C4A-B4D0-13621C769C28}"/>
              </a:ext>
            </a:extLst>
          </p:cNvPr>
          <p:cNvSpPr>
            <a:spLocks noGrp="1"/>
          </p:cNvSpPr>
          <p:nvPr>
            <p:ph type="body" idx="11" hasCustomPrompt="1"/>
          </p:nvPr>
        </p:nvSpPr>
        <p:spPr>
          <a:xfrm>
            <a:off x="623888" y="3061801"/>
            <a:ext cx="7886700" cy="396443"/>
          </a:xfrm>
        </p:spPr>
        <p:txBody>
          <a:bodyPr>
            <a:normAutofit/>
          </a:bodyPr>
          <a:lstStyle>
            <a:lvl1pPr marL="0" indent="0" algn="r">
              <a:buNone/>
              <a:defRPr sz="1400" b="0">
                <a:solidFill>
                  <a:srgbClr val="ECEAD1"/>
                </a:solidFill>
                <a:effectLs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Presenter Name | Date</a:t>
            </a:r>
          </a:p>
        </p:txBody>
      </p:sp>
    </p:spTree>
    <p:extLst>
      <p:ext uri="{BB962C8B-B14F-4D97-AF65-F5344CB8AC3E}">
        <p14:creationId xmlns:p14="http://schemas.microsoft.com/office/powerpoint/2010/main" val="35913123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62436F-7E1C-4543-917F-2DB7AF9C0AEB}"/>
              </a:ext>
            </a:extLst>
          </p:cNvPr>
          <p:cNvSpPr>
            <a:spLocks noGrp="1"/>
          </p:cNvSpPr>
          <p:nvPr>
            <p:ph type="title" hasCustomPrompt="1"/>
          </p:nvPr>
        </p:nvSpPr>
        <p:spPr>
          <a:xfrm>
            <a:off x="623888" y="626675"/>
            <a:ext cx="7886700" cy="2016051"/>
          </a:xfrm>
        </p:spPr>
        <p:txBody>
          <a:bodyPr anchor="b"/>
          <a:lstStyle>
            <a:lvl1pPr>
              <a:defRPr sz="4400">
                <a:solidFill>
                  <a:schemeClr val="bg1"/>
                </a:solidFill>
              </a:defRPr>
            </a:lvl1pPr>
          </a:lstStyle>
          <a:p>
            <a:r>
              <a:rPr lang="en-US"/>
              <a:t>Title Goes Here</a:t>
            </a:r>
          </a:p>
        </p:txBody>
      </p:sp>
      <p:sp>
        <p:nvSpPr>
          <p:cNvPr id="8" name="Text Placeholder 2">
            <a:extLst>
              <a:ext uri="{FF2B5EF4-FFF2-40B4-BE49-F238E27FC236}">
                <a16:creationId xmlns:a16="http://schemas.microsoft.com/office/drawing/2014/main" id="{8707FAF2-9310-E64A-BF65-F16E6CD04232}"/>
              </a:ext>
            </a:extLst>
          </p:cNvPr>
          <p:cNvSpPr>
            <a:spLocks noGrp="1"/>
          </p:cNvSpPr>
          <p:nvPr>
            <p:ph type="body" idx="1" hasCustomPrompt="1"/>
          </p:nvPr>
        </p:nvSpPr>
        <p:spPr>
          <a:xfrm>
            <a:off x="623888" y="2669713"/>
            <a:ext cx="7886700" cy="750094"/>
          </a:xfrm>
        </p:spPr>
        <p:txBody>
          <a:bodyPr>
            <a:normAutofit/>
          </a:bodyPr>
          <a:lstStyle>
            <a:lvl1pPr marL="0" indent="0">
              <a:buNone/>
              <a:defRPr sz="1600" b="1" spc="98" baseline="0">
                <a:solidFill>
                  <a:schemeClr val="bg1"/>
                </a:solidFill>
              </a:defRPr>
            </a:lvl1pPr>
            <a:lvl2pPr marL="337542" indent="0">
              <a:buNone/>
              <a:defRPr sz="1500">
                <a:solidFill>
                  <a:schemeClr val="tx1">
                    <a:tint val="75000"/>
                  </a:schemeClr>
                </a:solidFill>
              </a:defRPr>
            </a:lvl2pPr>
            <a:lvl3pPr marL="675084" indent="0">
              <a:buNone/>
              <a:defRPr sz="1300">
                <a:solidFill>
                  <a:schemeClr val="tx1">
                    <a:tint val="75000"/>
                  </a:schemeClr>
                </a:solidFill>
              </a:defRPr>
            </a:lvl3pPr>
            <a:lvl4pPr marL="1012627" indent="0">
              <a:buNone/>
              <a:defRPr sz="1200">
                <a:solidFill>
                  <a:schemeClr val="tx1">
                    <a:tint val="75000"/>
                  </a:schemeClr>
                </a:solidFill>
              </a:defRPr>
            </a:lvl4pPr>
            <a:lvl5pPr marL="1350169" indent="0">
              <a:buNone/>
              <a:defRPr sz="1200">
                <a:solidFill>
                  <a:schemeClr val="tx1">
                    <a:tint val="75000"/>
                  </a:schemeClr>
                </a:solidFill>
              </a:defRPr>
            </a:lvl5pPr>
            <a:lvl6pPr marL="1687711" indent="0">
              <a:buNone/>
              <a:defRPr sz="1200">
                <a:solidFill>
                  <a:schemeClr val="tx1">
                    <a:tint val="75000"/>
                  </a:schemeClr>
                </a:solidFill>
              </a:defRPr>
            </a:lvl6pPr>
            <a:lvl7pPr marL="2025253" indent="0">
              <a:buNone/>
              <a:defRPr sz="1200">
                <a:solidFill>
                  <a:schemeClr val="tx1">
                    <a:tint val="75000"/>
                  </a:schemeClr>
                </a:solidFill>
              </a:defRPr>
            </a:lvl7pPr>
            <a:lvl8pPr marL="2362795" indent="0">
              <a:buNone/>
              <a:defRPr sz="1200">
                <a:solidFill>
                  <a:schemeClr val="tx1">
                    <a:tint val="75000"/>
                  </a:schemeClr>
                </a:solidFill>
              </a:defRPr>
            </a:lvl8pPr>
            <a:lvl9pPr marL="2700338" indent="0">
              <a:buNone/>
              <a:defRPr sz="1200">
                <a:solidFill>
                  <a:schemeClr val="tx1">
                    <a:tint val="75000"/>
                  </a:schemeClr>
                </a:solidFill>
              </a:defRPr>
            </a:lvl9pPr>
          </a:lstStyle>
          <a:p>
            <a:pPr lvl="0"/>
            <a:r>
              <a:rPr lang="en-US"/>
              <a:t>SUBTITLE GOES HERE</a:t>
            </a:r>
          </a:p>
        </p:txBody>
      </p:sp>
      <p:sp>
        <p:nvSpPr>
          <p:cNvPr id="9" name="Text Placeholder 2">
            <a:extLst>
              <a:ext uri="{FF2B5EF4-FFF2-40B4-BE49-F238E27FC236}">
                <a16:creationId xmlns:a16="http://schemas.microsoft.com/office/drawing/2014/main" id="{8D488C8C-1B01-554E-ACC6-8C39DB14C6A2}"/>
              </a:ext>
            </a:extLst>
          </p:cNvPr>
          <p:cNvSpPr>
            <a:spLocks noGrp="1"/>
          </p:cNvSpPr>
          <p:nvPr>
            <p:ph type="body" idx="11" hasCustomPrompt="1"/>
          </p:nvPr>
        </p:nvSpPr>
        <p:spPr>
          <a:xfrm>
            <a:off x="623888" y="5879508"/>
            <a:ext cx="7886700" cy="396443"/>
          </a:xfrm>
        </p:spPr>
        <p:txBody>
          <a:bodyPr>
            <a:normAutofit/>
          </a:bodyPr>
          <a:lstStyle>
            <a:lvl1pPr marL="0" indent="0">
              <a:buNone/>
              <a:defRPr sz="1400" b="0">
                <a:solidFill>
                  <a:srgbClr val="ECEAD1"/>
                </a:solidFill>
                <a:effectLst/>
              </a:defRPr>
            </a:lvl1pPr>
            <a:lvl2pPr marL="337542" indent="0">
              <a:buNone/>
              <a:defRPr sz="1500">
                <a:solidFill>
                  <a:schemeClr val="tx1">
                    <a:tint val="75000"/>
                  </a:schemeClr>
                </a:solidFill>
              </a:defRPr>
            </a:lvl2pPr>
            <a:lvl3pPr marL="675084" indent="0">
              <a:buNone/>
              <a:defRPr sz="1300">
                <a:solidFill>
                  <a:schemeClr val="tx1">
                    <a:tint val="75000"/>
                  </a:schemeClr>
                </a:solidFill>
              </a:defRPr>
            </a:lvl3pPr>
            <a:lvl4pPr marL="1012627" indent="0">
              <a:buNone/>
              <a:defRPr sz="1200">
                <a:solidFill>
                  <a:schemeClr val="tx1">
                    <a:tint val="75000"/>
                  </a:schemeClr>
                </a:solidFill>
              </a:defRPr>
            </a:lvl4pPr>
            <a:lvl5pPr marL="1350169" indent="0">
              <a:buNone/>
              <a:defRPr sz="1200">
                <a:solidFill>
                  <a:schemeClr val="tx1">
                    <a:tint val="75000"/>
                  </a:schemeClr>
                </a:solidFill>
              </a:defRPr>
            </a:lvl5pPr>
            <a:lvl6pPr marL="1687711" indent="0">
              <a:buNone/>
              <a:defRPr sz="1200">
                <a:solidFill>
                  <a:schemeClr val="tx1">
                    <a:tint val="75000"/>
                  </a:schemeClr>
                </a:solidFill>
              </a:defRPr>
            </a:lvl6pPr>
            <a:lvl7pPr marL="2025253" indent="0">
              <a:buNone/>
              <a:defRPr sz="1200">
                <a:solidFill>
                  <a:schemeClr val="tx1">
                    <a:tint val="75000"/>
                  </a:schemeClr>
                </a:solidFill>
              </a:defRPr>
            </a:lvl7pPr>
            <a:lvl8pPr marL="2362795" indent="0">
              <a:buNone/>
              <a:defRPr sz="1200">
                <a:solidFill>
                  <a:schemeClr val="tx1">
                    <a:tint val="75000"/>
                  </a:schemeClr>
                </a:solidFill>
              </a:defRPr>
            </a:lvl8pPr>
            <a:lvl9pPr marL="2700338" indent="0">
              <a:buNone/>
              <a:defRPr sz="1200">
                <a:solidFill>
                  <a:schemeClr val="tx1">
                    <a:tint val="75000"/>
                  </a:schemeClr>
                </a:solidFill>
              </a:defRPr>
            </a:lvl9pPr>
          </a:lstStyle>
          <a:p>
            <a:pPr lvl="0"/>
            <a:r>
              <a:rPr lang="en-US"/>
              <a:t>Presenter Name | Date</a:t>
            </a:r>
          </a:p>
        </p:txBody>
      </p:sp>
    </p:spTree>
    <p:extLst>
      <p:ext uri="{BB962C8B-B14F-4D97-AF65-F5344CB8AC3E}">
        <p14:creationId xmlns:p14="http://schemas.microsoft.com/office/powerpoint/2010/main" val="1750877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ED12-1E52-6C4E-9F94-C31ED28A5BD2}"/>
              </a:ext>
            </a:extLst>
          </p:cNvPr>
          <p:cNvSpPr>
            <a:spLocks noGrp="1"/>
          </p:cNvSpPr>
          <p:nvPr>
            <p:ph type="title" hasCustomPrompt="1"/>
          </p:nvPr>
        </p:nvSpPr>
        <p:spPr>
          <a:xfrm>
            <a:off x="623888" y="623147"/>
            <a:ext cx="7886700" cy="1450619"/>
          </a:xfrm>
        </p:spPr>
        <p:txBody>
          <a:bodyPr anchor="b"/>
          <a:lstStyle>
            <a:lvl1pPr algn="r">
              <a:defRPr sz="4400">
                <a:solidFill>
                  <a:schemeClr val="bg1"/>
                </a:solidFill>
              </a:defRPr>
            </a:lvl1pPr>
          </a:lstStyle>
          <a:p>
            <a:r>
              <a:rPr lang="en-US"/>
              <a:t>Title Goes Here</a:t>
            </a:r>
          </a:p>
        </p:txBody>
      </p:sp>
      <p:sp>
        <p:nvSpPr>
          <p:cNvPr id="3" name="Text Placeholder 2">
            <a:extLst>
              <a:ext uri="{FF2B5EF4-FFF2-40B4-BE49-F238E27FC236}">
                <a16:creationId xmlns:a16="http://schemas.microsoft.com/office/drawing/2014/main" id="{8ADF4F18-B776-DD4E-AAD8-649F4A38F1E6}"/>
              </a:ext>
            </a:extLst>
          </p:cNvPr>
          <p:cNvSpPr>
            <a:spLocks noGrp="1"/>
          </p:cNvSpPr>
          <p:nvPr>
            <p:ph type="body" idx="1" hasCustomPrompt="1"/>
          </p:nvPr>
        </p:nvSpPr>
        <p:spPr>
          <a:xfrm>
            <a:off x="623888" y="2100753"/>
            <a:ext cx="7886700" cy="750094"/>
          </a:xfrm>
        </p:spPr>
        <p:txBody>
          <a:bodyPr>
            <a:normAutofit/>
          </a:bodyPr>
          <a:lstStyle>
            <a:lvl1pPr marL="0" indent="0" algn="r">
              <a:buNone/>
              <a:defRPr sz="1600" b="1" spc="98" baseline="0">
                <a:solidFill>
                  <a:schemeClr val="bg1"/>
                </a:solidFill>
              </a:defRPr>
            </a:lvl1pPr>
            <a:lvl2pPr marL="337542" indent="0">
              <a:buNone/>
              <a:defRPr sz="1500">
                <a:solidFill>
                  <a:schemeClr val="tx1">
                    <a:tint val="75000"/>
                  </a:schemeClr>
                </a:solidFill>
              </a:defRPr>
            </a:lvl2pPr>
            <a:lvl3pPr marL="675084" indent="0">
              <a:buNone/>
              <a:defRPr sz="1300">
                <a:solidFill>
                  <a:schemeClr val="tx1">
                    <a:tint val="75000"/>
                  </a:schemeClr>
                </a:solidFill>
              </a:defRPr>
            </a:lvl3pPr>
            <a:lvl4pPr marL="1012627" indent="0">
              <a:buNone/>
              <a:defRPr sz="1200">
                <a:solidFill>
                  <a:schemeClr val="tx1">
                    <a:tint val="75000"/>
                  </a:schemeClr>
                </a:solidFill>
              </a:defRPr>
            </a:lvl4pPr>
            <a:lvl5pPr marL="1350169" indent="0">
              <a:buNone/>
              <a:defRPr sz="1200">
                <a:solidFill>
                  <a:schemeClr val="tx1">
                    <a:tint val="75000"/>
                  </a:schemeClr>
                </a:solidFill>
              </a:defRPr>
            </a:lvl5pPr>
            <a:lvl6pPr marL="1687711" indent="0">
              <a:buNone/>
              <a:defRPr sz="1200">
                <a:solidFill>
                  <a:schemeClr val="tx1">
                    <a:tint val="75000"/>
                  </a:schemeClr>
                </a:solidFill>
              </a:defRPr>
            </a:lvl6pPr>
            <a:lvl7pPr marL="2025253" indent="0">
              <a:buNone/>
              <a:defRPr sz="1200">
                <a:solidFill>
                  <a:schemeClr val="tx1">
                    <a:tint val="75000"/>
                  </a:schemeClr>
                </a:solidFill>
              </a:defRPr>
            </a:lvl7pPr>
            <a:lvl8pPr marL="2362795" indent="0">
              <a:buNone/>
              <a:defRPr sz="1200">
                <a:solidFill>
                  <a:schemeClr val="tx1">
                    <a:tint val="75000"/>
                  </a:schemeClr>
                </a:solidFill>
              </a:defRPr>
            </a:lvl8pPr>
            <a:lvl9pPr marL="2700338" indent="0">
              <a:buNone/>
              <a:defRPr sz="1200">
                <a:solidFill>
                  <a:schemeClr val="tx1">
                    <a:tint val="75000"/>
                  </a:schemeClr>
                </a:solidFill>
              </a:defRPr>
            </a:lvl9pPr>
          </a:lstStyle>
          <a:p>
            <a:pPr lvl="0"/>
            <a:r>
              <a:rPr lang="en-US"/>
              <a:t>SUBTITLE GOES HERE</a:t>
            </a:r>
          </a:p>
        </p:txBody>
      </p:sp>
      <p:sp>
        <p:nvSpPr>
          <p:cNvPr id="4" name="Text Placeholder 2">
            <a:extLst>
              <a:ext uri="{FF2B5EF4-FFF2-40B4-BE49-F238E27FC236}">
                <a16:creationId xmlns:a16="http://schemas.microsoft.com/office/drawing/2014/main" id="{8C5BBF53-4D71-3C4A-B4D0-13621C769C28}"/>
              </a:ext>
            </a:extLst>
          </p:cNvPr>
          <p:cNvSpPr>
            <a:spLocks noGrp="1"/>
          </p:cNvSpPr>
          <p:nvPr>
            <p:ph type="body" idx="11" hasCustomPrompt="1"/>
          </p:nvPr>
        </p:nvSpPr>
        <p:spPr>
          <a:xfrm>
            <a:off x="623888" y="3061802"/>
            <a:ext cx="7886700" cy="396443"/>
          </a:xfrm>
        </p:spPr>
        <p:txBody>
          <a:bodyPr>
            <a:normAutofit/>
          </a:bodyPr>
          <a:lstStyle>
            <a:lvl1pPr marL="0" indent="0" algn="r">
              <a:buNone/>
              <a:defRPr sz="1400" b="0">
                <a:solidFill>
                  <a:srgbClr val="ECEAD1"/>
                </a:solidFill>
                <a:effectLst/>
              </a:defRPr>
            </a:lvl1pPr>
            <a:lvl2pPr marL="337542" indent="0">
              <a:buNone/>
              <a:defRPr sz="1500">
                <a:solidFill>
                  <a:schemeClr val="tx1">
                    <a:tint val="75000"/>
                  </a:schemeClr>
                </a:solidFill>
              </a:defRPr>
            </a:lvl2pPr>
            <a:lvl3pPr marL="675084" indent="0">
              <a:buNone/>
              <a:defRPr sz="1300">
                <a:solidFill>
                  <a:schemeClr val="tx1">
                    <a:tint val="75000"/>
                  </a:schemeClr>
                </a:solidFill>
              </a:defRPr>
            </a:lvl3pPr>
            <a:lvl4pPr marL="1012627" indent="0">
              <a:buNone/>
              <a:defRPr sz="1200">
                <a:solidFill>
                  <a:schemeClr val="tx1">
                    <a:tint val="75000"/>
                  </a:schemeClr>
                </a:solidFill>
              </a:defRPr>
            </a:lvl4pPr>
            <a:lvl5pPr marL="1350169" indent="0">
              <a:buNone/>
              <a:defRPr sz="1200">
                <a:solidFill>
                  <a:schemeClr val="tx1">
                    <a:tint val="75000"/>
                  </a:schemeClr>
                </a:solidFill>
              </a:defRPr>
            </a:lvl5pPr>
            <a:lvl6pPr marL="1687711" indent="0">
              <a:buNone/>
              <a:defRPr sz="1200">
                <a:solidFill>
                  <a:schemeClr val="tx1">
                    <a:tint val="75000"/>
                  </a:schemeClr>
                </a:solidFill>
              </a:defRPr>
            </a:lvl6pPr>
            <a:lvl7pPr marL="2025253" indent="0">
              <a:buNone/>
              <a:defRPr sz="1200">
                <a:solidFill>
                  <a:schemeClr val="tx1">
                    <a:tint val="75000"/>
                  </a:schemeClr>
                </a:solidFill>
              </a:defRPr>
            </a:lvl7pPr>
            <a:lvl8pPr marL="2362795" indent="0">
              <a:buNone/>
              <a:defRPr sz="1200">
                <a:solidFill>
                  <a:schemeClr val="tx1">
                    <a:tint val="75000"/>
                  </a:schemeClr>
                </a:solidFill>
              </a:defRPr>
            </a:lvl8pPr>
            <a:lvl9pPr marL="2700338" indent="0">
              <a:buNone/>
              <a:defRPr sz="1200">
                <a:solidFill>
                  <a:schemeClr val="tx1">
                    <a:tint val="75000"/>
                  </a:schemeClr>
                </a:solidFill>
              </a:defRPr>
            </a:lvl9pPr>
          </a:lstStyle>
          <a:p>
            <a:pPr lvl="0"/>
            <a:r>
              <a:rPr lang="en-US"/>
              <a:t>Presenter Name | Date</a:t>
            </a:r>
          </a:p>
        </p:txBody>
      </p:sp>
    </p:spTree>
    <p:extLst>
      <p:ext uri="{BB962C8B-B14F-4D97-AF65-F5344CB8AC3E}">
        <p14:creationId xmlns:p14="http://schemas.microsoft.com/office/powerpoint/2010/main" val="37051764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Log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271634"/>
            <a:ext cx="7886700" cy="923551"/>
          </a:xfrm>
        </p:spPr>
        <p:txBody>
          <a:bodyPr/>
          <a:lstStyle>
            <a:lvl1pPr>
              <a:defRPr>
                <a:solidFill>
                  <a:srgbClr val="006747"/>
                </a:solidFill>
              </a:defRPr>
            </a:lvl1pPr>
          </a:lstStyle>
          <a:p>
            <a:r>
              <a:rPr lang="en-US"/>
              <a:t>Header Goes Here</a:t>
            </a:r>
          </a:p>
        </p:txBody>
      </p:sp>
      <p:sp>
        <p:nvSpPr>
          <p:cNvPr id="3" name="Content Placeholder 2"/>
          <p:cNvSpPr>
            <a:spLocks noGrp="1"/>
          </p:cNvSpPr>
          <p:nvPr>
            <p:ph idx="1"/>
          </p:nvPr>
        </p:nvSpPr>
        <p:spPr>
          <a:xfrm>
            <a:off x="628651" y="2330122"/>
            <a:ext cx="7886700" cy="4351339"/>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32675699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Log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4213554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62877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a:t>Header Goes Here</a:t>
            </a:r>
          </a:p>
        </p:txBody>
      </p:sp>
      <p:sp>
        <p:nvSpPr>
          <p:cNvPr id="3" name="Content Placeholder 2"/>
          <p:cNvSpPr>
            <a:spLocks noGrp="1"/>
          </p:cNvSpPr>
          <p:nvPr>
            <p:ph sz="half" idx="1"/>
          </p:nvPr>
        </p:nvSpPr>
        <p:spPr>
          <a:xfrm>
            <a:off x="628650" y="1825625"/>
            <a:ext cx="3886200" cy="4351339"/>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9"/>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30647405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365125"/>
            <a:ext cx="7886700" cy="1325563"/>
          </a:xfrm>
        </p:spPr>
        <p:txBody>
          <a:bodyPr/>
          <a:lstStyle>
            <a:lvl1pPr>
              <a:defRPr>
                <a:solidFill>
                  <a:srgbClr val="006747"/>
                </a:solidFill>
              </a:defRPr>
            </a:lvl1pPr>
          </a:lstStyle>
          <a:p>
            <a:r>
              <a:rPr lang="en-US"/>
              <a:t>Header Goes Here</a:t>
            </a:r>
          </a:p>
        </p:txBody>
      </p:sp>
      <p:sp>
        <p:nvSpPr>
          <p:cNvPr id="8" name="Rectangle 7">
            <a:extLst>
              <a:ext uri="{FF2B5EF4-FFF2-40B4-BE49-F238E27FC236}">
                <a16:creationId xmlns:a16="http://schemas.microsoft.com/office/drawing/2014/main" id="{ACB8BCE3-AF16-6D41-B95F-884EAC5A8EB3}"/>
              </a:ext>
            </a:extLst>
          </p:cNvPr>
          <p:cNvSpPr/>
          <p:nvPr userDrawn="1"/>
        </p:nvSpPr>
        <p:spPr>
          <a:xfrm>
            <a:off x="1" y="0"/>
            <a:ext cx="179462" cy="685800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3">
            <a:extLst>
              <a:ext uri="{FF2B5EF4-FFF2-40B4-BE49-F238E27FC236}">
                <a16:creationId xmlns:a16="http://schemas.microsoft.com/office/drawing/2014/main" id="{5BB23591-16BE-954D-B59B-91BFDA6632C9}"/>
              </a:ext>
            </a:extLst>
          </p:cNvPr>
          <p:cNvSpPr>
            <a:spLocks noGrp="1"/>
          </p:cNvSpPr>
          <p:nvPr>
            <p:ph sz="half" idx="2"/>
          </p:nvPr>
        </p:nvSpPr>
        <p:spPr>
          <a:xfrm>
            <a:off x="4629150" y="1825625"/>
            <a:ext cx="3886200" cy="4351339"/>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4">
            <a:extLst>
              <a:ext uri="{FF2B5EF4-FFF2-40B4-BE49-F238E27FC236}">
                <a16:creationId xmlns:a16="http://schemas.microsoft.com/office/drawing/2014/main" id="{BE2CF947-D569-5840-90FE-2AE8871A80C0}"/>
              </a:ext>
            </a:extLst>
          </p:cNvPr>
          <p:cNvSpPr>
            <a:spLocks noGrp="1"/>
          </p:cNvSpPr>
          <p:nvPr>
            <p:ph type="pic" sz="quarter" idx="13"/>
          </p:nvPr>
        </p:nvSpPr>
        <p:spPr>
          <a:xfrm>
            <a:off x="628651" y="1825625"/>
            <a:ext cx="3874984" cy="4351339"/>
          </a:xfrm>
        </p:spPr>
        <p:txBody>
          <a:bodyPr/>
          <a:lstStyle/>
          <a:p>
            <a:endParaRPr lang="en-US"/>
          </a:p>
        </p:txBody>
      </p:sp>
    </p:spTree>
    <p:extLst>
      <p:ext uri="{BB962C8B-B14F-4D97-AF65-F5344CB8AC3E}">
        <p14:creationId xmlns:p14="http://schemas.microsoft.com/office/powerpoint/2010/main" val="15774685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58642" y="443707"/>
            <a:ext cx="7886700" cy="1325563"/>
          </a:xfrm>
        </p:spPr>
        <p:txBody>
          <a:bodyPr/>
          <a:lstStyle>
            <a:lvl1pPr>
              <a:defRPr>
                <a:solidFill>
                  <a:srgbClr val="006747"/>
                </a:solidFill>
              </a:defRPr>
            </a:lvl1pPr>
          </a:lstStyle>
          <a:p>
            <a:r>
              <a:rPr lang="en-US"/>
              <a:t>Header Goes Here</a:t>
            </a:r>
          </a:p>
        </p:txBody>
      </p:sp>
      <p:sp>
        <p:nvSpPr>
          <p:cNvPr id="3" name="Text Placeholder 2"/>
          <p:cNvSpPr>
            <a:spLocks noGrp="1"/>
          </p:cNvSpPr>
          <p:nvPr>
            <p:ph type="body" idx="1"/>
          </p:nvPr>
        </p:nvSpPr>
        <p:spPr>
          <a:xfrm>
            <a:off x="2458642" y="1769270"/>
            <a:ext cx="3868340" cy="823912"/>
          </a:xfrm>
        </p:spPr>
        <p:txBody>
          <a:bodyPr anchor="b"/>
          <a:lstStyle>
            <a:lvl1pPr marL="0" indent="0">
              <a:buNone/>
              <a:defRPr sz="1800" b="1">
                <a:solidFill>
                  <a:srgbClr val="006747"/>
                </a:solidFill>
              </a:defRPr>
            </a:lvl1pPr>
            <a:lvl2pPr marL="337542" indent="0">
              <a:buNone/>
              <a:defRPr sz="1500" b="1"/>
            </a:lvl2pPr>
            <a:lvl3pPr marL="675084" indent="0">
              <a:buNone/>
              <a:defRPr sz="1300" b="1"/>
            </a:lvl3pPr>
            <a:lvl4pPr marL="1012627" indent="0">
              <a:buNone/>
              <a:defRPr sz="1200" b="1"/>
            </a:lvl4pPr>
            <a:lvl5pPr marL="1350169" indent="0">
              <a:buNone/>
              <a:defRPr sz="1200" b="1"/>
            </a:lvl5pPr>
            <a:lvl6pPr marL="1687711" indent="0">
              <a:buNone/>
              <a:defRPr sz="1200" b="1"/>
            </a:lvl6pPr>
            <a:lvl7pPr marL="2025253" indent="0">
              <a:buNone/>
              <a:defRPr sz="1200" b="1"/>
            </a:lvl7pPr>
            <a:lvl8pPr marL="2362795" indent="0">
              <a:buNone/>
              <a:defRPr sz="1200" b="1"/>
            </a:lvl8pPr>
            <a:lvl9pPr marL="2700338" indent="0">
              <a:buNone/>
              <a:defRPr sz="1200" b="1"/>
            </a:lvl9pPr>
          </a:lstStyle>
          <a:p>
            <a:pPr lvl="0"/>
            <a:endParaRPr lang="en-US"/>
          </a:p>
        </p:txBody>
      </p:sp>
      <p:sp>
        <p:nvSpPr>
          <p:cNvPr id="4" name="Content Placeholder 3"/>
          <p:cNvSpPr>
            <a:spLocks noGrp="1"/>
          </p:cNvSpPr>
          <p:nvPr>
            <p:ph sz="half" idx="2"/>
          </p:nvPr>
        </p:nvSpPr>
        <p:spPr>
          <a:xfrm>
            <a:off x="2458642" y="2593183"/>
            <a:ext cx="3868340" cy="3684588"/>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DEE8CF8B-D494-CC47-8E2D-52DC8E8EF28F}"/>
              </a:ext>
            </a:extLst>
          </p:cNvPr>
          <p:cNvSpPr/>
          <p:nvPr userDrawn="1"/>
        </p:nvSpPr>
        <p:spPr>
          <a:xfrm>
            <a:off x="0" y="1"/>
            <a:ext cx="9144000" cy="185738"/>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647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ection Header-Green">
    <p:bg>
      <p:bgPr>
        <a:solidFill>
          <a:srgbClr val="006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2681605"/>
            <a:ext cx="7886700" cy="1325563"/>
          </a:xfrm>
        </p:spPr>
        <p:txBody>
          <a:bodyPr/>
          <a:lstStyle>
            <a:lvl1pPr algn="ctr">
              <a:defRPr>
                <a:solidFill>
                  <a:schemeClr val="bg1"/>
                </a:solidFill>
              </a:defRPr>
            </a:lvl1pPr>
          </a:lstStyle>
          <a:p>
            <a:r>
              <a:rPr lang="en-US"/>
              <a:t>Simple Break Section</a:t>
            </a:r>
          </a:p>
        </p:txBody>
      </p:sp>
    </p:spTree>
    <p:extLst>
      <p:ext uri="{BB962C8B-B14F-4D97-AF65-F5344CB8AC3E}">
        <p14:creationId xmlns:p14="http://schemas.microsoft.com/office/powerpoint/2010/main" val="188947705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Section Header-Gray">
    <p:bg>
      <p:bgPr>
        <a:solidFill>
          <a:srgbClr val="7E96A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2681605"/>
            <a:ext cx="7886700" cy="1325563"/>
          </a:xfrm>
        </p:spPr>
        <p:txBody>
          <a:bodyPr/>
          <a:lstStyle>
            <a:lvl1pPr algn="ctr">
              <a:defRPr>
                <a:solidFill>
                  <a:schemeClr val="bg1"/>
                </a:solidFill>
              </a:defRPr>
            </a:lvl1pPr>
          </a:lstStyle>
          <a:p>
            <a:r>
              <a:rPr lang="en-US"/>
              <a:t>Simple Break Section</a:t>
            </a:r>
          </a:p>
        </p:txBody>
      </p:sp>
    </p:spTree>
    <p:extLst>
      <p:ext uri="{BB962C8B-B14F-4D97-AF65-F5344CB8AC3E}">
        <p14:creationId xmlns:p14="http://schemas.microsoft.com/office/powerpoint/2010/main" val="349841311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Log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71634"/>
            <a:ext cx="7886700" cy="923551"/>
          </a:xfrm>
        </p:spPr>
        <p:txBody>
          <a:bodyPr/>
          <a:lstStyle>
            <a:lvl1pPr>
              <a:defRPr>
                <a:solidFill>
                  <a:srgbClr val="006747"/>
                </a:solidFill>
              </a:defRPr>
            </a:lvl1pPr>
          </a:lstStyle>
          <a:p>
            <a:r>
              <a:rPr lang="en-US" dirty="0"/>
              <a:t>Header Goes Here</a:t>
            </a:r>
          </a:p>
        </p:txBody>
      </p:sp>
      <p:sp>
        <p:nvSpPr>
          <p:cNvPr id="3" name="Content Placeholder 2"/>
          <p:cNvSpPr>
            <a:spLocks noGrp="1"/>
          </p:cNvSpPr>
          <p:nvPr>
            <p:ph idx="1"/>
          </p:nvPr>
        </p:nvSpPr>
        <p:spPr>
          <a:xfrm>
            <a:off x="628650" y="2330123"/>
            <a:ext cx="7886700" cy="4351339"/>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dirty="0"/>
          </a:p>
        </p:txBody>
      </p:sp>
    </p:spTree>
    <p:extLst>
      <p:ext uri="{BB962C8B-B14F-4D97-AF65-F5344CB8AC3E}">
        <p14:creationId xmlns:p14="http://schemas.microsoft.com/office/powerpoint/2010/main" val="41460516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Header-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A3B7135-3D78-0E4B-9C26-9E7303734618}"/>
              </a:ext>
            </a:extLst>
          </p:cNvPr>
          <p:cNvSpPr/>
          <p:nvPr userDrawn="1"/>
        </p:nvSpPr>
        <p:spPr>
          <a:xfrm>
            <a:off x="182880" y="292608"/>
            <a:ext cx="8750808" cy="6339840"/>
          </a:xfrm>
          <a:prstGeom prst="rect">
            <a:avLst/>
          </a:prstGeom>
          <a:solidFill>
            <a:srgbClr val="006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5" name="Title 1">
            <a:extLst>
              <a:ext uri="{FF2B5EF4-FFF2-40B4-BE49-F238E27FC236}">
                <a16:creationId xmlns:a16="http://schemas.microsoft.com/office/drawing/2014/main" id="{252DF257-01E2-CC4F-84E8-92951174BDE6}"/>
              </a:ext>
            </a:extLst>
          </p:cNvPr>
          <p:cNvSpPr>
            <a:spLocks noGrp="1"/>
          </p:cNvSpPr>
          <p:nvPr>
            <p:ph type="title" hasCustomPrompt="1"/>
          </p:nvPr>
        </p:nvSpPr>
        <p:spPr>
          <a:xfrm>
            <a:off x="628651" y="2681605"/>
            <a:ext cx="7886700" cy="1325563"/>
          </a:xfrm>
        </p:spPr>
        <p:txBody>
          <a:bodyPr/>
          <a:lstStyle>
            <a:lvl1pPr algn="ctr">
              <a:defRPr>
                <a:solidFill>
                  <a:schemeClr val="bg1"/>
                </a:solidFill>
              </a:defRPr>
            </a:lvl1pPr>
          </a:lstStyle>
          <a:p>
            <a:r>
              <a:rPr lang="en-US"/>
              <a:t>Simple Break Section</a:t>
            </a:r>
          </a:p>
        </p:txBody>
      </p:sp>
    </p:spTree>
    <p:extLst>
      <p:ext uri="{BB962C8B-B14F-4D97-AF65-F5344CB8AC3E}">
        <p14:creationId xmlns:p14="http://schemas.microsoft.com/office/powerpoint/2010/main" val="18438934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Ph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75470" y="386781"/>
            <a:ext cx="2019957" cy="5936243"/>
          </a:xfrm>
        </p:spPr>
        <p:txBody>
          <a:bodyPr anchor="t"/>
          <a:lstStyle>
            <a:lvl1pPr algn="l">
              <a:defRPr>
                <a:solidFill>
                  <a:schemeClr val="bg1"/>
                </a:solidFill>
              </a:defRPr>
            </a:lvl1pPr>
          </a:lstStyle>
          <a:p>
            <a:r>
              <a:rPr lang="en-US"/>
              <a:t>Simple Break Section</a:t>
            </a:r>
          </a:p>
        </p:txBody>
      </p:sp>
      <p:sp>
        <p:nvSpPr>
          <p:cNvPr id="7" name="Picture Placeholder 2">
            <a:extLst>
              <a:ext uri="{FF2B5EF4-FFF2-40B4-BE49-F238E27FC236}">
                <a16:creationId xmlns:a16="http://schemas.microsoft.com/office/drawing/2014/main" id="{5D0E8F77-71F3-F946-9D23-CC819E7051D6}"/>
              </a:ext>
            </a:extLst>
          </p:cNvPr>
          <p:cNvSpPr>
            <a:spLocks noGrp="1" noChangeAspect="1"/>
          </p:cNvSpPr>
          <p:nvPr>
            <p:ph type="pic" idx="1"/>
          </p:nvPr>
        </p:nvSpPr>
        <p:spPr>
          <a:xfrm>
            <a:off x="4572000" y="0"/>
            <a:ext cx="4572000" cy="6858000"/>
          </a:xfrm>
        </p:spPr>
        <p:txBody>
          <a:bodyPr anchor="t"/>
          <a:lstStyle>
            <a:lvl1pPr marL="0" indent="0">
              <a:buNone/>
              <a:defRPr sz="2400"/>
            </a:lvl1pPr>
            <a:lvl2pPr marL="337542" indent="0">
              <a:buNone/>
              <a:defRPr sz="2100"/>
            </a:lvl2pPr>
            <a:lvl3pPr marL="675084" indent="0">
              <a:buNone/>
              <a:defRPr sz="1800"/>
            </a:lvl3pPr>
            <a:lvl4pPr marL="1012627" indent="0">
              <a:buNone/>
              <a:defRPr sz="1500"/>
            </a:lvl4pPr>
            <a:lvl5pPr marL="1350169" indent="0">
              <a:buNone/>
              <a:defRPr sz="1500"/>
            </a:lvl5pPr>
            <a:lvl6pPr marL="1687711" indent="0">
              <a:buNone/>
              <a:defRPr sz="1500"/>
            </a:lvl6pPr>
            <a:lvl7pPr marL="2025253" indent="0">
              <a:buNone/>
              <a:defRPr sz="1500"/>
            </a:lvl7pPr>
            <a:lvl8pPr marL="2362795" indent="0">
              <a:buNone/>
              <a:defRPr sz="1500"/>
            </a:lvl8pPr>
            <a:lvl9pPr marL="2700338" indent="0">
              <a:buNone/>
              <a:defRPr sz="1500"/>
            </a:lvl9pPr>
          </a:lstStyle>
          <a:p>
            <a:r>
              <a:rPr lang="en-US"/>
              <a:t>Click icon to add picture</a:t>
            </a:r>
          </a:p>
        </p:txBody>
      </p:sp>
    </p:spTree>
    <p:extLst>
      <p:ext uri="{BB962C8B-B14F-4D97-AF65-F5344CB8AC3E}">
        <p14:creationId xmlns:p14="http://schemas.microsoft.com/office/powerpoint/2010/main" val="17025741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743"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85F8F3-4D20-5E43-8EB9-992296EA04A9}"/>
              </a:ext>
            </a:extLst>
          </p:cNvPr>
          <p:cNvSpPr/>
          <p:nvPr userDrawn="1"/>
        </p:nvSpPr>
        <p:spPr>
          <a:xfrm>
            <a:off x="1" y="-45356"/>
            <a:ext cx="3887391" cy="6939186"/>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29841" y="457200"/>
            <a:ext cx="2949178" cy="1600200"/>
          </a:xfrm>
        </p:spPr>
        <p:txBody>
          <a:bodyPr anchor="b"/>
          <a:lstStyle>
            <a:lvl1pPr>
              <a:defRPr sz="2400">
                <a:solidFill>
                  <a:schemeClr val="bg1"/>
                </a:solidFill>
              </a:defRPr>
            </a:lvl1pPr>
          </a:lstStyle>
          <a:p>
            <a:r>
              <a:rPr lang="en-US"/>
              <a:t>Header Goes Here</a:t>
            </a:r>
          </a:p>
        </p:txBody>
      </p:sp>
      <p:sp>
        <p:nvSpPr>
          <p:cNvPr id="3" name="Content Placeholder 2"/>
          <p:cNvSpPr>
            <a:spLocks noGrp="1"/>
          </p:cNvSpPr>
          <p:nvPr>
            <p:ph idx="1"/>
          </p:nvPr>
        </p:nvSpPr>
        <p:spPr>
          <a:xfrm>
            <a:off x="4144710" y="987425"/>
            <a:ext cx="4371831" cy="4873626"/>
          </a:xfrm>
        </p:spPr>
        <p:txBody>
          <a:bodyPr/>
          <a:lstStyle>
            <a:lvl1pPr>
              <a:defRPr sz="2400">
                <a:solidFill>
                  <a:srgbClr val="006747"/>
                </a:solidFill>
              </a:defRPr>
            </a:lvl1pPr>
            <a:lvl2pPr>
              <a:defRPr sz="2100">
                <a:solidFill>
                  <a:srgbClr val="006747"/>
                </a:solidFill>
              </a:defRPr>
            </a:lvl2pPr>
            <a:lvl3pPr>
              <a:defRPr sz="1800">
                <a:solidFill>
                  <a:srgbClr val="006747"/>
                </a:solidFill>
              </a:defRPr>
            </a:lvl3pPr>
            <a:lvl4pPr>
              <a:defRPr sz="1500">
                <a:solidFill>
                  <a:srgbClr val="006747"/>
                </a:solidFill>
              </a:defRPr>
            </a:lvl4pPr>
            <a:lvl5pPr>
              <a:defRPr sz="1500">
                <a:solidFill>
                  <a:srgbClr val="006747"/>
                </a:solidFill>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200">
                <a:solidFill>
                  <a:schemeClr val="bg1"/>
                </a:solidFill>
              </a:defRPr>
            </a:lvl1pPr>
            <a:lvl2pPr marL="337542" indent="0">
              <a:buNone/>
              <a:defRPr sz="1000"/>
            </a:lvl2pPr>
            <a:lvl3pPr marL="675084" indent="0">
              <a:buNone/>
              <a:defRPr sz="900"/>
            </a:lvl3pPr>
            <a:lvl4pPr marL="1012627" indent="0">
              <a:buNone/>
              <a:defRPr sz="700"/>
            </a:lvl4pPr>
            <a:lvl5pPr marL="1350169" indent="0">
              <a:buNone/>
              <a:defRPr sz="700"/>
            </a:lvl5pPr>
            <a:lvl6pPr marL="1687711" indent="0">
              <a:buNone/>
              <a:defRPr sz="700"/>
            </a:lvl6pPr>
            <a:lvl7pPr marL="2025253" indent="0">
              <a:buNone/>
              <a:defRPr sz="700"/>
            </a:lvl7pPr>
            <a:lvl8pPr marL="2362795" indent="0">
              <a:buNone/>
              <a:defRPr sz="700"/>
            </a:lvl8pPr>
            <a:lvl9pPr marL="2700338" indent="0">
              <a:buNone/>
              <a:defRPr sz="700"/>
            </a:lvl9pPr>
          </a:lstStyle>
          <a:p>
            <a:pPr lvl="0"/>
            <a:endParaRPr lang="en-US"/>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2567041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85F8F3-4D20-5E43-8EB9-992296EA04A9}"/>
              </a:ext>
            </a:extLst>
          </p:cNvPr>
          <p:cNvSpPr/>
          <p:nvPr userDrawn="1"/>
        </p:nvSpPr>
        <p:spPr>
          <a:xfrm>
            <a:off x="0" y="-45354"/>
            <a:ext cx="9144000" cy="292212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29841" y="457200"/>
            <a:ext cx="3099679" cy="1600200"/>
          </a:xfrm>
        </p:spPr>
        <p:txBody>
          <a:bodyPr anchor="b"/>
          <a:lstStyle>
            <a:lvl1pPr>
              <a:defRPr sz="2400">
                <a:solidFill>
                  <a:schemeClr val="bg1"/>
                </a:solidFill>
              </a:defRPr>
            </a:lvl1pPr>
          </a:lstStyle>
          <a:p>
            <a:r>
              <a:rPr lang="en-US"/>
              <a:t>Header Goes Here</a:t>
            </a:r>
          </a:p>
        </p:txBody>
      </p:sp>
      <p:sp>
        <p:nvSpPr>
          <p:cNvPr id="4" name="Text Placeholder 3"/>
          <p:cNvSpPr>
            <a:spLocks noGrp="1"/>
          </p:cNvSpPr>
          <p:nvPr>
            <p:ph type="body" sz="half" idx="2"/>
          </p:nvPr>
        </p:nvSpPr>
        <p:spPr>
          <a:xfrm>
            <a:off x="629841" y="3178140"/>
            <a:ext cx="4034626" cy="2945258"/>
          </a:xfrm>
        </p:spPr>
        <p:txBody>
          <a:bodyPr>
            <a:normAutofit/>
          </a:bodyPr>
          <a:lstStyle>
            <a:lvl1pPr marL="0" indent="0">
              <a:buNone/>
              <a:defRPr sz="1800">
                <a:solidFill>
                  <a:srgbClr val="466069"/>
                </a:solidFill>
              </a:defRPr>
            </a:lvl1pPr>
            <a:lvl2pPr marL="337542" indent="0">
              <a:buNone/>
              <a:defRPr sz="1000"/>
            </a:lvl2pPr>
            <a:lvl3pPr marL="675084" indent="0">
              <a:buNone/>
              <a:defRPr sz="900"/>
            </a:lvl3pPr>
            <a:lvl4pPr marL="1012627" indent="0">
              <a:buNone/>
              <a:defRPr sz="700"/>
            </a:lvl4pPr>
            <a:lvl5pPr marL="1350169" indent="0">
              <a:buNone/>
              <a:defRPr sz="700"/>
            </a:lvl5pPr>
            <a:lvl6pPr marL="1687711" indent="0">
              <a:buNone/>
              <a:defRPr sz="700"/>
            </a:lvl6pPr>
            <a:lvl7pPr marL="2025253" indent="0">
              <a:buNone/>
              <a:defRPr sz="700"/>
            </a:lvl7pPr>
            <a:lvl8pPr marL="2362795" indent="0">
              <a:buNone/>
              <a:defRPr sz="700"/>
            </a:lvl8pPr>
            <a:lvl9pPr marL="2700338" indent="0">
              <a:buNone/>
              <a:defRPr sz="700"/>
            </a:lvl9pPr>
          </a:lstStyle>
          <a:p>
            <a:pPr lvl="0"/>
            <a:endParaRPr lang="en-US"/>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9" name="Picture Placeholder 5">
            <a:extLst>
              <a:ext uri="{FF2B5EF4-FFF2-40B4-BE49-F238E27FC236}">
                <a16:creationId xmlns:a16="http://schemas.microsoft.com/office/drawing/2014/main" id="{C83AE0ED-DAFE-6347-ACD6-B8BA2CC2DB67}"/>
              </a:ext>
            </a:extLst>
          </p:cNvPr>
          <p:cNvSpPr>
            <a:spLocks noGrp="1"/>
          </p:cNvSpPr>
          <p:nvPr>
            <p:ph type="pic" sz="quarter" idx="13"/>
          </p:nvPr>
        </p:nvSpPr>
        <p:spPr>
          <a:xfrm>
            <a:off x="5033963" y="-44450"/>
            <a:ext cx="3606800" cy="4976284"/>
          </a:xfrm>
        </p:spPr>
        <p:txBody>
          <a:bodyPr/>
          <a:lstStyle/>
          <a:p>
            <a:endParaRPr lang="en-US"/>
          </a:p>
        </p:txBody>
      </p:sp>
      <p:sp>
        <p:nvSpPr>
          <p:cNvPr id="10" name="Text Placeholder 3">
            <a:extLst>
              <a:ext uri="{FF2B5EF4-FFF2-40B4-BE49-F238E27FC236}">
                <a16:creationId xmlns:a16="http://schemas.microsoft.com/office/drawing/2014/main" id="{B51888F3-4D41-1847-B79F-091A153FEBA7}"/>
              </a:ext>
            </a:extLst>
          </p:cNvPr>
          <p:cNvSpPr>
            <a:spLocks noGrp="1"/>
          </p:cNvSpPr>
          <p:nvPr>
            <p:ph type="body" sz="half" idx="14"/>
          </p:nvPr>
        </p:nvSpPr>
        <p:spPr>
          <a:xfrm>
            <a:off x="5033963" y="5162192"/>
            <a:ext cx="3606800" cy="605034"/>
          </a:xfrm>
        </p:spPr>
        <p:txBody>
          <a:bodyPr/>
          <a:lstStyle>
            <a:lvl1pPr marL="0" indent="0" algn="ctr">
              <a:buNone/>
              <a:defRPr sz="1200">
                <a:solidFill>
                  <a:srgbClr val="466069"/>
                </a:solidFill>
              </a:defRPr>
            </a:lvl1pPr>
            <a:lvl2pPr marL="337542" indent="0">
              <a:buNone/>
              <a:defRPr sz="1000"/>
            </a:lvl2pPr>
            <a:lvl3pPr marL="675084" indent="0">
              <a:buNone/>
              <a:defRPr sz="900"/>
            </a:lvl3pPr>
            <a:lvl4pPr marL="1012627" indent="0">
              <a:buNone/>
              <a:defRPr sz="700"/>
            </a:lvl4pPr>
            <a:lvl5pPr marL="1350169" indent="0">
              <a:buNone/>
              <a:defRPr sz="700"/>
            </a:lvl5pPr>
            <a:lvl6pPr marL="1687711" indent="0">
              <a:buNone/>
              <a:defRPr sz="700"/>
            </a:lvl6pPr>
            <a:lvl7pPr marL="2025253" indent="0">
              <a:buNone/>
              <a:defRPr sz="700"/>
            </a:lvl7pPr>
            <a:lvl8pPr marL="2362795" indent="0">
              <a:buNone/>
              <a:defRPr sz="700"/>
            </a:lvl8pPr>
            <a:lvl9pPr marL="2700338" indent="0">
              <a:buNone/>
              <a:defRPr sz="700"/>
            </a:lvl9pPr>
          </a:lstStyle>
          <a:p>
            <a:pPr lvl="0"/>
            <a:endParaRPr lang="en-US"/>
          </a:p>
        </p:txBody>
      </p:sp>
    </p:spTree>
    <p:extLst>
      <p:ext uri="{BB962C8B-B14F-4D97-AF65-F5344CB8AC3E}">
        <p14:creationId xmlns:p14="http://schemas.microsoft.com/office/powerpoint/2010/main" val="34557814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457200"/>
            <a:ext cx="2949178" cy="1600200"/>
          </a:xfrm>
        </p:spPr>
        <p:txBody>
          <a:bodyPr anchor="b"/>
          <a:lstStyle>
            <a:lvl1pPr>
              <a:defRPr sz="2400">
                <a:solidFill>
                  <a:srgbClr val="006747"/>
                </a:solidFill>
              </a:defRPr>
            </a:lvl1pPr>
          </a:lstStyle>
          <a:p>
            <a:r>
              <a:rPr lang="en-US"/>
              <a:t>Header Goes Here</a:t>
            </a:r>
          </a:p>
        </p:txBody>
      </p:sp>
      <p:sp>
        <p:nvSpPr>
          <p:cNvPr id="3" name="Picture Placeholder 2"/>
          <p:cNvSpPr>
            <a:spLocks noGrp="1" noChangeAspect="1"/>
          </p:cNvSpPr>
          <p:nvPr>
            <p:ph type="pic" idx="1"/>
          </p:nvPr>
        </p:nvSpPr>
        <p:spPr>
          <a:xfrm>
            <a:off x="3887391" y="987425"/>
            <a:ext cx="4629150" cy="4873626"/>
          </a:xfrm>
        </p:spPr>
        <p:txBody>
          <a:bodyPr anchor="t"/>
          <a:lstStyle>
            <a:lvl1pPr marL="0" indent="0">
              <a:buNone/>
              <a:defRPr sz="2400"/>
            </a:lvl1pPr>
            <a:lvl2pPr marL="337542" indent="0">
              <a:buNone/>
              <a:defRPr sz="2100"/>
            </a:lvl2pPr>
            <a:lvl3pPr marL="675084" indent="0">
              <a:buNone/>
              <a:defRPr sz="1800"/>
            </a:lvl3pPr>
            <a:lvl4pPr marL="1012627" indent="0">
              <a:buNone/>
              <a:defRPr sz="1500"/>
            </a:lvl4pPr>
            <a:lvl5pPr marL="1350169" indent="0">
              <a:buNone/>
              <a:defRPr sz="1500"/>
            </a:lvl5pPr>
            <a:lvl6pPr marL="1687711" indent="0">
              <a:buNone/>
              <a:defRPr sz="1500"/>
            </a:lvl6pPr>
            <a:lvl7pPr marL="2025253" indent="0">
              <a:buNone/>
              <a:defRPr sz="1500"/>
            </a:lvl7pPr>
            <a:lvl8pPr marL="2362795" indent="0">
              <a:buNone/>
              <a:defRPr sz="1500"/>
            </a:lvl8pPr>
            <a:lvl9pPr marL="2700338" indent="0">
              <a:buNone/>
              <a:defRPr sz="1500"/>
            </a:lvl9pPr>
          </a:lstStyle>
          <a:p>
            <a:r>
              <a:rPr lang="en-US"/>
              <a:t>Click icon to add picture</a:t>
            </a:r>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200">
                <a:solidFill>
                  <a:srgbClr val="466069"/>
                </a:solidFill>
              </a:defRPr>
            </a:lvl1pPr>
            <a:lvl2pPr marL="337542" indent="0">
              <a:buNone/>
              <a:defRPr sz="1000"/>
            </a:lvl2pPr>
            <a:lvl3pPr marL="675084" indent="0">
              <a:buNone/>
              <a:defRPr sz="900"/>
            </a:lvl3pPr>
            <a:lvl4pPr marL="1012627" indent="0">
              <a:buNone/>
              <a:defRPr sz="700"/>
            </a:lvl4pPr>
            <a:lvl5pPr marL="1350169" indent="0">
              <a:buNone/>
              <a:defRPr sz="700"/>
            </a:lvl5pPr>
            <a:lvl6pPr marL="1687711" indent="0">
              <a:buNone/>
              <a:defRPr sz="700"/>
            </a:lvl6pPr>
            <a:lvl7pPr marL="2025253" indent="0">
              <a:buNone/>
              <a:defRPr sz="700"/>
            </a:lvl7pPr>
            <a:lvl8pPr marL="2362795" indent="0">
              <a:buNone/>
              <a:defRPr sz="700"/>
            </a:lvl8pPr>
            <a:lvl9pPr marL="2700338" indent="0">
              <a:buNone/>
              <a:defRPr sz="700"/>
            </a:lvl9pPr>
          </a:lstStyle>
          <a:p>
            <a:pPr lvl="0"/>
            <a:endParaRPr lang="en-US"/>
          </a:p>
        </p:txBody>
      </p:sp>
      <p:sp>
        <p:nvSpPr>
          <p:cNvPr id="8" name="Rectangle 7">
            <a:extLst>
              <a:ext uri="{FF2B5EF4-FFF2-40B4-BE49-F238E27FC236}">
                <a16:creationId xmlns:a16="http://schemas.microsoft.com/office/drawing/2014/main" id="{89BF4C2C-1ED6-0F47-810A-EE823A1E98D4}"/>
              </a:ext>
            </a:extLst>
          </p:cNvPr>
          <p:cNvSpPr/>
          <p:nvPr userDrawn="1"/>
        </p:nvSpPr>
        <p:spPr>
          <a:xfrm>
            <a:off x="0" y="1"/>
            <a:ext cx="9144000" cy="185738"/>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8829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66173" y="1416248"/>
            <a:ext cx="2949178" cy="1069973"/>
          </a:xfrm>
        </p:spPr>
        <p:txBody>
          <a:bodyPr anchor="b"/>
          <a:lstStyle>
            <a:lvl1pPr>
              <a:defRPr sz="2400">
                <a:solidFill>
                  <a:srgbClr val="006747"/>
                </a:solidFill>
              </a:defRPr>
            </a:lvl1pPr>
          </a:lstStyle>
          <a:p>
            <a:r>
              <a:rPr lang="en-US"/>
              <a:t>Header Goes Here</a:t>
            </a:r>
          </a:p>
        </p:txBody>
      </p:sp>
      <p:sp>
        <p:nvSpPr>
          <p:cNvPr id="4" name="Text Placeholder 3"/>
          <p:cNvSpPr>
            <a:spLocks noGrp="1"/>
          </p:cNvSpPr>
          <p:nvPr>
            <p:ph type="body" sz="half" idx="2"/>
          </p:nvPr>
        </p:nvSpPr>
        <p:spPr>
          <a:xfrm>
            <a:off x="5566173" y="2486223"/>
            <a:ext cx="2949178" cy="3811588"/>
          </a:xfrm>
        </p:spPr>
        <p:txBody>
          <a:bodyPr/>
          <a:lstStyle>
            <a:lvl1pPr marL="0" indent="0">
              <a:buNone/>
              <a:defRPr sz="1200">
                <a:solidFill>
                  <a:srgbClr val="466069"/>
                </a:solidFill>
              </a:defRPr>
            </a:lvl1pPr>
            <a:lvl2pPr marL="337542" indent="0">
              <a:buNone/>
              <a:defRPr sz="1000"/>
            </a:lvl2pPr>
            <a:lvl3pPr marL="675084" indent="0">
              <a:buNone/>
              <a:defRPr sz="900"/>
            </a:lvl3pPr>
            <a:lvl4pPr marL="1012627" indent="0">
              <a:buNone/>
              <a:defRPr sz="700"/>
            </a:lvl4pPr>
            <a:lvl5pPr marL="1350169" indent="0">
              <a:buNone/>
              <a:defRPr sz="700"/>
            </a:lvl5pPr>
            <a:lvl6pPr marL="1687711" indent="0">
              <a:buNone/>
              <a:defRPr sz="700"/>
            </a:lvl6pPr>
            <a:lvl7pPr marL="2025253" indent="0">
              <a:buNone/>
              <a:defRPr sz="700"/>
            </a:lvl7pPr>
            <a:lvl8pPr marL="2362795" indent="0">
              <a:buNone/>
              <a:defRPr sz="700"/>
            </a:lvl8pPr>
            <a:lvl9pPr marL="2700338" indent="0">
              <a:buNone/>
              <a:defRPr sz="700"/>
            </a:lvl9pPr>
          </a:lstStyle>
          <a:p>
            <a:pPr lvl="0"/>
            <a:endParaRPr lang="en-US"/>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11" name="Chart Placeholder 5">
            <a:extLst>
              <a:ext uri="{FF2B5EF4-FFF2-40B4-BE49-F238E27FC236}">
                <a16:creationId xmlns:a16="http://schemas.microsoft.com/office/drawing/2014/main" id="{88B55E94-566B-064E-82B6-C977F84F7C65}"/>
              </a:ext>
            </a:extLst>
          </p:cNvPr>
          <p:cNvSpPr>
            <a:spLocks noGrp="1"/>
          </p:cNvSpPr>
          <p:nvPr>
            <p:ph type="chart" sz="quarter" idx="14"/>
          </p:nvPr>
        </p:nvSpPr>
        <p:spPr>
          <a:xfrm>
            <a:off x="660663" y="1416249"/>
            <a:ext cx="4627562" cy="4872566"/>
          </a:xfrm>
        </p:spPr>
        <p:txBody>
          <a:bodyPr/>
          <a:lstStyle/>
          <a:p>
            <a:endParaRPr lang="en-US"/>
          </a:p>
        </p:txBody>
      </p:sp>
    </p:spTree>
    <p:extLst>
      <p:ext uri="{BB962C8B-B14F-4D97-AF65-F5344CB8AC3E}">
        <p14:creationId xmlns:p14="http://schemas.microsoft.com/office/powerpoint/2010/main" val="21682742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150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25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Log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dirty="0"/>
          </a:p>
        </p:txBody>
      </p:sp>
    </p:spTree>
    <p:extLst>
      <p:ext uri="{BB962C8B-B14F-4D97-AF65-F5344CB8AC3E}">
        <p14:creationId xmlns:p14="http://schemas.microsoft.com/office/powerpoint/2010/main" val="2652582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2850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sz="half" idx="1"/>
          </p:nvPr>
        </p:nvSpPr>
        <p:spPr>
          <a:xfrm>
            <a:off x="628650" y="1825625"/>
            <a:ext cx="3886200" cy="4351339"/>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825625"/>
            <a:ext cx="3886200" cy="4351339"/>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dirty="0"/>
          </a:p>
        </p:txBody>
      </p:sp>
    </p:spTree>
    <p:extLst>
      <p:ext uri="{BB962C8B-B14F-4D97-AF65-F5344CB8AC3E}">
        <p14:creationId xmlns:p14="http://schemas.microsoft.com/office/powerpoint/2010/main" val="3164046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5"/>
            <a:ext cx="7886700" cy="1325563"/>
          </a:xfrm>
        </p:spPr>
        <p:txBody>
          <a:bodyPr/>
          <a:lstStyle>
            <a:lvl1pPr>
              <a:defRPr>
                <a:solidFill>
                  <a:srgbClr val="006747"/>
                </a:solidFill>
              </a:defRPr>
            </a:lvl1pPr>
          </a:lstStyle>
          <a:p>
            <a:r>
              <a:rPr lang="en-US" dirty="0"/>
              <a:t>Header Goes Here</a:t>
            </a:r>
          </a:p>
        </p:txBody>
      </p:sp>
      <p:sp>
        <p:nvSpPr>
          <p:cNvPr id="8" name="Rectangle 7">
            <a:extLst>
              <a:ext uri="{FF2B5EF4-FFF2-40B4-BE49-F238E27FC236}">
                <a16:creationId xmlns:a16="http://schemas.microsoft.com/office/drawing/2014/main" id="{ACB8BCE3-AF16-6D41-B95F-884EAC5A8EB3}"/>
              </a:ext>
            </a:extLst>
          </p:cNvPr>
          <p:cNvSpPr/>
          <p:nvPr userDrawn="1"/>
        </p:nvSpPr>
        <p:spPr>
          <a:xfrm>
            <a:off x="1" y="0"/>
            <a:ext cx="179462" cy="685800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
        <p:nvSpPr>
          <p:cNvPr id="7" name="Content Placeholder 3">
            <a:extLst>
              <a:ext uri="{FF2B5EF4-FFF2-40B4-BE49-F238E27FC236}">
                <a16:creationId xmlns:a16="http://schemas.microsoft.com/office/drawing/2014/main" id="{5BB23591-16BE-954D-B59B-91BFDA6632C9}"/>
              </a:ext>
            </a:extLst>
          </p:cNvPr>
          <p:cNvSpPr>
            <a:spLocks noGrp="1"/>
          </p:cNvSpPr>
          <p:nvPr>
            <p:ph sz="half" idx="2"/>
          </p:nvPr>
        </p:nvSpPr>
        <p:spPr>
          <a:xfrm>
            <a:off x="4629150" y="1825625"/>
            <a:ext cx="3886200" cy="4351339"/>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4">
            <a:extLst>
              <a:ext uri="{FF2B5EF4-FFF2-40B4-BE49-F238E27FC236}">
                <a16:creationId xmlns:a16="http://schemas.microsoft.com/office/drawing/2014/main" id="{BE2CF947-D569-5840-90FE-2AE8871A80C0}"/>
              </a:ext>
            </a:extLst>
          </p:cNvPr>
          <p:cNvSpPr>
            <a:spLocks noGrp="1"/>
          </p:cNvSpPr>
          <p:nvPr>
            <p:ph type="pic" sz="quarter" idx="13"/>
          </p:nvPr>
        </p:nvSpPr>
        <p:spPr>
          <a:xfrm>
            <a:off x="628650" y="1825625"/>
            <a:ext cx="3874984" cy="4351339"/>
          </a:xfrm>
        </p:spPr>
        <p:txBody>
          <a:bodyPr/>
          <a:lstStyle/>
          <a:p>
            <a:endParaRPr lang="en-US" dirty="0"/>
          </a:p>
        </p:txBody>
      </p:sp>
    </p:spTree>
    <p:extLst>
      <p:ext uri="{BB962C8B-B14F-4D97-AF65-F5344CB8AC3E}">
        <p14:creationId xmlns:p14="http://schemas.microsoft.com/office/powerpoint/2010/main" val="3699706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58642" y="443707"/>
            <a:ext cx="7886700" cy="1325563"/>
          </a:xfrm>
        </p:spPr>
        <p:txBody>
          <a:bodyPr/>
          <a:lstStyle>
            <a:lvl1pPr>
              <a:defRPr>
                <a:solidFill>
                  <a:srgbClr val="006747"/>
                </a:solidFill>
              </a:defRPr>
            </a:lvl1pPr>
          </a:lstStyle>
          <a:p>
            <a:r>
              <a:rPr lang="en-US" dirty="0"/>
              <a:t>Header Goes Here</a:t>
            </a:r>
          </a:p>
        </p:txBody>
      </p:sp>
      <p:sp>
        <p:nvSpPr>
          <p:cNvPr id="3" name="Text Placeholder 2"/>
          <p:cNvSpPr>
            <a:spLocks noGrp="1"/>
          </p:cNvSpPr>
          <p:nvPr>
            <p:ph type="body" idx="1"/>
          </p:nvPr>
        </p:nvSpPr>
        <p:spPr>
          <a:xfrm>
            <a:off x="2458642" y="1769269"/>
            <a:ext cx="3868340" cy="823912"/>
          </a:xfrm>
        </p:spPr>
        <p:txBody>
          <a:bodyPr anchor="b"/>
          <a:lstStyle>
            <a:lvl1pPr marL="0" indent="0">
              <a:buNone/>
              <a:defRPr sz="1800" b="1">
                <a:solidFill>
                  <a:srgbClr val="006747"/>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dirty="0"/>
          </a:p>
        </p:txBody>
      </p:sp>
      <p:sp>
        <p:nvSpPr>
          <p:cNvPr id="4" name="Content Placeholder 3"/>
          <p:cNvSpPr>
            <a:spLocks noGrp="1"/>
          </p:cNvSpPr>
          <p:nvPr>
            <p:ph sz="half" idx="2"/>
          </p:nvPr>
        </p:nvSpPr>
        <p:spPr>
          <a:xfrm>
            <a:off x="2458642" y="2593182"/>
            <a:ext cx="3868340" cy="3684588"/>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DEE8CF8B-D494-CC47-8E2D-52DC8E8EF28F}"/>
              </a:ext>
            </a:extLst>
          </p:cNvPr>
          <p:cNvSpPr/>
          <p:nvPr userDrawn="1"/>
        </p:nvSpPr>
        <p:spPr>
          <a:xfrm>
            <a:off x="0" y="0"/>
            <a:ext cx="9144000" cy="185739"/>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Tree>
    <p:extLst>
      <p:ext uri="{BB962C8B-B14F-4D97-AF65-F5344CB8AC3E}">
        <p14:creationId xmlns:p14="http://schemas.microsoft.com/office/powerpoint/2010/main" val="1315574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ection Header-Green">
    <p:bg>
      <p:bgPr>
        <a:solidFill>
          <a:srgbClr val="006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681605"/>
            <a:ext cx="7886700" cy="1325563"/>
          </a:xfrm>
        </p:spPr>
        <p:txBody>
          <a:bodyPr/>
          <a:lstStyle>
            <a:lvl1pPr algn="ctr">
              <a:defRPr>
                <a:solidFill>
                  <a:schemeClr val="bg1"/>
                </a:solidFill>
              </a:defRPr>
            </a:lvl1pPr>
          </a:lstStyle>
          <a:p>
            <a:r>
              <a:rPr lang="en-US" dirty="0"/>
              <a:t>Simple Break Section</a:t>
            </a:r>
          </a:p>
        </p:txBody>
      </p:sp>
    </p:spTree>
    <p:extLst>
      <p:ext uri="{BB962C8B-B14F-4D97-AF65-F5344CB8AC3E}">
        <p14:creationId xmlns:p14="http://schemas.microsoft.com/office/powerpoint/2010/main" val="10327087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F5EC011-0DA0-DB45-996E-85C7F379AB45}" type="slidenum">
              <a:rPr lang="en-US" smtClean="0"/>
              <a:t>‹#›</a:t>
            </a:fld>
            <a:endParaRPr lang="en-US" dirty="0"/>
          </a:p>
        </p:txBody>
      </p:sp>
    </p:spTree>
    <p:extLst>
      <p:ext uri="{BB962C8B-B14F-4D97-AF65-F5344CB8AC3E}">
        <p14:creationId xmlns:p14="http://schemas.microsoft.com/office/powerpoint/2010/main" val="417805160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Lst>
  <p:hf hdr="0" ftr="0" dt="0"/>
  <p:txStyles>
    <p:titleStyle>
      <a:lvl1pPr algn="l" defTabSz="685800" rtl="0" eaLnBrk="1" latinLnBrk="0" hangingPunct="1">
        <a:lnSpc>
          <a:spcPct val="90000"/>
        </a:lnSpc>
        <a:spcBef>
          <a:spcPct val="0"/>
        </a:spcBef>
        <a:buNone/>
        <a:defRPr sz="3000" b="1"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1" y="1825625"/>
            <a:ext cx="78867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0930E96-9F1D-4749-BDBF-344ADF8F90F9}" type="datetimeFigureOut">
              <a:rPr lang="en-US" smtClean="0"/>
              <a:t>11/29/21</a:t>
            </a:fld>
            <a:endParaRPr lang="en-US"/>
          </a:p>
        </p:txBody>
      </p:sp>
      <p:sp>
        <p:nvSpPr>
          <p:cNvPr id="5" name="Footer Placeholder 4"/>
          <p:cNvSpPr>
            <a:spLocks noGrp="1"/>
          </p:cNvSpPr>
          <p:nvPr>
            <p:ph type="ftr" sz="quarter" idx="3"/>
          </p:nvPr>
        </p:nvSpPr>
        <p:spPr>
          <a:xfrm>
            <a:off x="3028951"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F5EC011-0DA0-DB45-996E-85C7F379AB45}" type="slidenum">
              <a:rPr lang="en-US" smtClean="0"/>
              <a:t>‹#›</a:t>
            </a:fld>
            <a:endParaRPr lang="en-US"/>
          </a:p>
        </p:txBody>
      </p:sp>
    </p:spTree>
    <p:extLst>
      <p:ext uri="{BB962C8B-B14F-4D97-AF65-F5344CB8AC3E}">
        <p14:creationId xmlns:p14="http://schemas.microsoft.com/office/powerpoint/2010/main" val="3869525497"/>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Lst>
  <p:txStyles>
    <p:titleStyle>
      <a:lvl1pPr algn="l" defTabSz="675084" rtl="0" eaLnBrk="1" latinLnBrk="0" hangingPunct="1">
        <a:lnSpc>
          <a:spcPct val="90000"/>
        </a:lnSpc>
        <a:spcBef>
          <a:spcPct val="0"/>
        </a:spcBef>
        <a:buNone/>
        <a:defRPr sz="3000" b="1" kern="1200">
          <a:solidFill>
            <a:schemeClr val="tx1"/>
          </a:solidFill>
          <a:latin typeface="Arial" panose="020B0604020202020204" pitchFamily="34" charset="0"/>
          <a:ea typeface="+mj-ea"/>
          <a:cs typeface="Arial" panose="020B0604020202020204" pitchFamily="34" charset="0"/>
        </a:defRPr>
      </a:lvl1pPr>
    </p:titleStyle>
    <p:bodyStyle>
      <a:lvl1pPr marL="168772" indent="-168772" algn="l" defTabSz="675084" rtl="0" eaLnBrk="1" latinLnBrk="0" hangingPunct="1">
        <a:lnSpc>
          <a:spcPct val="90000"/>
        </a:lnSpc>
        <a:spcBef>
          <a:spcPts val="739"/>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06314" indent="-168772" algn="l" defTabSz="675084" rtl="0" eaLnBrk="1" latinLnBrk="0" hangingPunct="1">
        <a:lnSpc>
          <a:spcPct val="90000"/>
        </a:lnSpc>
        <a:spcBef>
          <a:spcPts val="369"/>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43856" indent="-168772" algn="l" defTabSz="675084" rtl="0" eaLnBrk="1" latinLnBrk="0" hangingPunct="1">
        <a:lnSpc>
          <a:spcPct val="90000"/>
        </a:lnSpc>
        <a:spcBef>
          <a:spcPts val="369"/>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181398"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Arial" panose="020B0604020202020204" pitchFamily="34" charset="0"/>
          <a:ea typeface="+mn-ea"/>
          <a:cs typeface="Arial" panose="020B0604020202020204" pitchFamily="34" charset="0"/>
        </a:defRPr>
      </a:lvl4pPr>
      <a:lvl5pPr marL="1518940"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Arial" panose="020B0604020202020204" pitchFamily="34" charset="0"/>
          <a:ea typeface="+mn-ea"/>
          <a:cs typeface="Arial" panose="020B0604020202020204" pitchFamily="34" charset="0"/>
        </a:defRPr>
      </a:lvl5pPr>
      <a:lvl6pPr marL="1856483"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6pPr>
      <a:lvl7pPr marL="2194025"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7pPr>
      <a:lvl8pPr marL="2531567"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8pPr>
      <a:lvl9pPr marL="2869109"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675084" rtl="0" eaLnBrk="1" latinLnBrk="0" hangingPunct="1">
        <a:defRPr sz="1300" kern="1200">
          <a:solidFill>
            <a:schemeClr val="tx1"/>
          </a:solidFill>
          <a:latin typeface="+mn-lt"/>
          <a:ea typeface="+mn-ea"/>
          <a:cs typeface="+mn-cs"/>
        </a:defRPr>
      </a:lvl1pPr>
      <a:lvl2pPr marL="337542" algn="l" defTabSz="675084" rtl="0" eaLnBrk="1" latinLnBrk="0" hangingPunct="1">
        <a:defRPr sz="1300" kern="1200">
          <a:solidFill>
            <a:schemeClr val="tx1"/>
          </a:solidFill>
          <a:latin typeface="+mn-lt"/>
          <a:ea typeface="+mn-ea"/>
          <a:cs typeface="+mn-cs"/>
        </a:defRPr>
      </a:lvl2pPr>
      <a:lvl3pPr marL="675084" algn="l" defTabSz="675084" rtl="0" eaLnBrk="1" latinLnBrk="0" hangingPunct="1">
        <a:defRPr sz="1300" kern="1200">
          <a:solidFill>
            <a:schemeClr val="tx1"/>
          </a:solidFill>
          <a:latin typeface="+mn-lt"/>
          <a:ea typeface="+mn-ea"/>
          <a:cs typeface="+mn-cs"/>
        </a:defRPr>
      </a:lvl3pPr>
      <a:lvl4pPr marL="1012627" algn="l" defTabSz="675084" rtl="0" eaLnBrk="1" latinLnBrk="0" hangingPunct="1">
        <a:defRPr sz="1300" kern="1200">
          <a:solidFill>
            <a:schemeClr val="tx1"/>
          </a:solidFill>
          <a:latin typeface="+mn-lt"/>
          <a:ea typeface="+mn-ea"/>
          <a:cs typeface="+mn-cs"/>
        </a:defRPr>
      </a:lvl4pPr>
      <a:lvl5pPr marL="1350169" algn="l" defTabSz="675084" rtl="0" eaLnBrk="1" latinLnBrk="0" hangingPunct="1">
        <a:defRPr sz="1300" kern="1200">
          <a:solidFill>
            <a:schemeClr val="tx1"/>
          </a:solidFill>
          <a:latin typeface="+mn-lt"/>
          <a:ea typeface="+mn-ea"/>
          <a:cs typeface="+mn-cs"/>
        </a:defRPr>
      </a:lvl5pPr>
      <a:lvl6pPr marL="1687711" algn="l" defTabSz="675084" rtl="0" eaLnBrk="1" latinLnBrk="0" hangingPunct="1">
        <a:defRPr sz="1300" kern="1200">
          <a:solidFill>
            <a:schemeClr val="tx1"/>
          </a:solidFill>
          <a:latin typeface="+mn-lt"/>
          <a:ea typeface="+mn-ea"/>
          <a:cs typeface="+mn-cs"/>
        </a:defRPr>
      </a:lvl6pPr>
      <a:lvl7pPr marL="2025253" algn="l" defTabSz="675084" rtl="0" eaLnBrk="1" latinLnBrk="0" hangingPunct="1">
        <a:defRPr sz="1300" kern="1200">
          <a:solidFill>
            <a:schemeClr val="tx1"/>
          </a:solidFill>
          <a:latin typeface="+mn-lt"/>
          <a:ea typeface="+mn-ea"/>
          <a:cs typeface="+mn-cs"/>
        </a:defRPr>
      </a:lvl7pPr>
      <a:lvl8pPr marL="2362795" algn="l" defTabSz="675084" rtl="0" eaLnBrk="1" latinLnBrk="0" hangingPunct="1">
        <a:defRPr sz="1300" kern="1200">
          <a:solidFill>
            <a:schemeClr val="tx1"/>
          </a:solidFill>
          <a:latin typeface="+mn-lt"/>
          <a:ea typeface="+mn-ea"/>
          <a:cs typeface="+mn-cs"/>
        </a:defRPr>
      </a:lvl8pPr>
      <a:lvl9pPr marL="2700338" algn="l" defTabSz="675084"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image" Target="../media/image1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hyperlink" Target="https://www.hcpafl.org/"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image" Target="../media/image1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www.hcpafl.org/"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fldoe.org/accountability/accountability-reporting/school-grades/" TargetMode="External"/><Relationship Id="rId2" Type="http://schemas.openxmlformats.org/officeDocument/2006/relationships/hyperlink" Target="https://www.hcpafl.org/" TargetMode="External"/><Relationship Id="rId1" Type="http://schemas.openxmlformats.org/officeDocument/2006/relationships/slideLayout" Target="../slideLayouts/slideLayout22.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hyperlink" Target="http://www.fldoe.org/accountability/accountability-reporting/school-grades/" TargetMode="External"/><Relationship Id="rId2" Type="http://schemas.openxmlformats.org/officeDocument/2006/relationships/hyperlink" Target="https://www.hcpafl.org/" TargetMode="External"/><Relationship Id="rId1" Type="http://schemas.openxmlformats.org/officeDocument/2006/relationships/slideLayout" Target="../slideLayouts/slideLayout22.xml"/><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hyperlink" Target="http://www.fldoe.org/accountability/accountability-reporting/school-grades/" TargetMode="External"/><Relationship Id="rId2" Type="http://schemas.openxmlformats.org/officeDocument/2006/relationships/hyperlink" Target="https://www.hcpafl.org/" TargetMode="External"/><Relationship Id="rId1" Type="http://schemas.openxmlformats.org/officeDocument/2006/relationships/slideLayout" Target="../slideLayouts/slideLayout22.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4.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2.xml"/><Relationship Id="rId7" Type="http://schemas.openxmlformats.org/officeDocument/2006/relationships/image" Target="../media/image1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8.png"/><Relationship Id="rId5" Type="http://schemas.openxmlformats.org/officeDocument/2006/relationships/hyperlink" Target="http://www.fldoe.org/accountability/accountability-reporting/school-grades/" TargetMode="External"/><Relationship Id="rId4" Type="http://schemas.openxmlformats.org/officeDocument/2006/relationships/hyperlink" Target="https://www.hcpafl.org/"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image" Target="../media/image1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png"/><Relationship Id="rId5" Type="http://schemas.openxmlformats.org/officeDocument/2006/relationships/image" Target="../media/image22.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336136" y="1336710"/>
            <a:ext cx="6858000" cy="418458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88181" y="1092216"/>
            <a:ext cx="6346209" cy="418206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33933" y="3515977"/>
            <a:ext cx="2501979" cy="418206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76002" y="1496845"/>
            <a:ext cx="6858001" cy="3864309"/>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277" y="1668285"/>
            <a:ext cx="4318303" cy="3238727"/>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B4236D-DA64-4436-9E07-E747B0802C9D}"/>
              </a:ext>
            </a:extLst>
          </p:cNvPr>
          <p:cNvSpPr>
            <a:spLocks noGrp="1"/>
          </p:cNvSpPr>
          <p:nvPr>
            <p:ph type="ctrTitle"/>
          </p:nvPr>
        </p:nvSpPr>
        <p:spPr>
          <a:xfrm>
            <a:off x="495031" y="891652"/>
            <a:ext cx="3309016" cy="3030724"/>
          </a:xfrm>
        </p:spPr>
        <p:txBody>
          <a:bodyPr anchor="b">
            <a:normAutofit/>
          </a:bodyPr>
          <a:lstStyle/>
          <a:p>
            <a:pPr algn="r"/>
            <a:r>
              <a:rPr lang="en-US" sz="3500" b="0">
                <a:solidFill>
                  <a:srgbClr val="FFFFFF"/>
                </a:solidFill>
                <a:latin typeface="Arial"/>
                <a:cs typeface="Arial"/>
              </a:rPr>
              <a:t>Tampa Trends in Real Estate Investment</a:t>
            </a:r>
          </a:p>
          <a:p>
            <a:pPr algn="r"/>
            <a:endParaRPr lang="en-US" sz="3500">
              <a:solidFill>
                <a:srgbClr val="FFFFFF"/>
              </a:solidFill>
            </a:endParaRPr>
          </a:p>
        </p:txBody>
      </p:sp>
      <p:sp>
        <p:nvSpPr>
          <p:cNvPr id="3" name="Subtitle 2">
            <a:extLst>
              <a:ext uri="{FF2B5EF4-FFF2-40B4-BE49-F238E27FC236}">
                <a16:creationId xmlns:a16="http://schemas.microsoft.com/office/drawing/2014/main" id="{0FEC4E24-9218-4AA3-B7F7-6BCB898BC482}"/>
              </a:ext>
            </a:extLst>
          </p:cNvPr>
          <p:cNvSpPr>
            <a:spLocks noGrp="1"/>
          </p:cNvSpPr>
          <p:nvPr>
            <p:ph type="subTitle" idx="1"/>
          </p:nvPr>
        </p:nvSpPr>
        <p:spPr>
          <a:xfrm>
            <a:off x="251162" y="4356015"/>
            <a:ext cx="3552885" cy="2045628"/>
          </a:xfrm>
        </p:spPr>
        <p:txBody>
          <a:bodyPr vert="horz" lIns="91440" tIns="45720" rIns="91440" bIns="45720" rtlCol="0">
            <a:normAutofit lnSpcReduction="10000"/>
          </a:bodyPr>
          <a:lstStyle/>
          <a:p>
            <a:pPr algn="r"/>
            <a:r>
              <a:rPr lang="en-US" b="1" dirty="0">
                <a:solidFill>
                  <a:schemeClr val="bg1"/>
                </a:solidFill>
                <a:latin typeface="Arial"/>
                <a:cs typeface="Arial"/>
              </a:rPr>
              <a:t>Carla </a:t>
            </a:r>
            <a:r>
              <a:rPr lang="en-US" b="1" dirty="0" err="1">
                <a:solidFill>
                  <a:schemeClr val="bg1"/>
                </a:solidFill>
                <a:latin typeface="Arial"/>
                <a:cs typeface="Arial"/>
              </a:rPr>
              <a:t>Bertoli</a:t>
            </a:r>
            <a:r>
              <a:rPr lang="en-US" b="1" dirty="0">
                <a:solidFill>
                  <a:schemeClr val="bg1"/>
                </a:solidFill>
                <a:latin typeface="Arial"/>
                <a:cs typeface="Arial"/>
              </a:rPr>
              <a:t>, </a:t>
            </a:r>
          </a:p>
          <a:p>
            <a:pPr algn="r"/>
            <a:r>
              <a:rPr lang="en-US" b="1" dirty="0">
                <a:solidFill>
                  <a:schemeClr val="bg1"/>
                </a:solidFill>
                <a:latin typeface="Arial"/>
                <a:cs typeface="Arial"/>
              </a:rPr>
              <a:t>Viviana Garcia, </a:t>
            </a:r>
          </a:p>
          <a:p>
            <a:pPr algn="r"/>
            <a:r>
              <a:rPr lang="en-US" b="1" dirty="0">
                <a:solidFill>
                  <a:schemeClr val="bg1"/>
                </a:solidFill>
                <a:latin typeface="Arial"/>
                <a:cs typeface="Arial"/>
              </a:rPr>
              <a:t>Gloria Gonzalez, </a:t>
            </a:r>
          </a:p>
          <a:p>
            <a:pPr algn="r"/>
            <a:r>
              <a:rPr lang="en-US" b="1" dirty="0">
                <a:solidFill>
                  <a:schemeClr val="bg1"/>
                </a:solidFill>
                <a:latin typeface="Arial"/>
                <a:cs typeface="Arial"/>
              </a:rPr>
              <a:t>Erich McCartney </a:t>
            </a:r>
          </a:p>
          <a:p>
            <a:pPr algn="r"/>
            <a:r>
              <a:rPr lang="en-US" b="1" i="0" dirty="0">
                <a:solidFill>
                  <a:schemeClr val="bg1"/>
                </a:solidFill>
                <a:effectLst/>
                <a:latin typeface="Segoe UI" panose="020B0502040204020203" pitchFamily="34" charset="0"/>
              </a:rPr>
              <a:t>ISM6562 </a:t>
            </a:r>
          </a:p>
          <a:p>
            <a:pPr algn="r"/>
            <a:r>
              <a:rPr lang="en-US" b="1" i="0" dirty="0">
                <a:solidFill>
                  <a:schemeClr val="bg1"/>
                </a:solidFill>
                <a:effectLst/>
                <a:latin typeface="Segoe UI" panose="020B0502040204020203" pitchFamily="34" charset="0"/>
              </a:rPr>
              <a:t>Big Data for Business</a:t>
            </a:r>
          </a:p>
          <a:p>
            <a:pPr algn="r"/>
            <a:endParaRPr lang="en-US" dirty="0">
              <a:solidFill>
                <a:schemeClr val="bg1"/>
              </a:solidFill>
              <a:latin typeface="Arial"/>
              <a:cs typeface="Arial"/>
            </a:endParaRPr>
          </a:p>
        </p:txBody>
      </p:sp>
      <p:pic>
        <p:nvPicPr>
          <p:cNvPr id="6" name="Picture 6" descr="Graphical user interface&#10;&#10;Description automatically generated">
            <a:extLst>
              <a:ext uri="{FF2B5EF4-FFF2-40B4-BE49-F238E27FC236}">
                <a16:creationId xmlns:a16="http://schemas.microsoft.com/office/drawing/2014/main" id="{43AF8D24-143C-48BA-BE04-0A7CDD58C7B4}"/>
              </a:ext>
            </a:extLst>
          </p:cNvPr>
          <p:cNvPicPr>
            <a:picLocks noChangeAspect="1"/>
          </p:cNvPicPr>
          <p:nvPr/>
        </p:nvPicPr>
        <p:blipFill rotWithShape="1">
          <a:blip r:embed="rId2"/>
          <a:srcRect t="3915" b="7774"/>
          <a:stretch/>
        </p:blipFill>
        <p:spPr>
          <a:xfrm>
            <a:off x="4572000" y="2431700"/>
            <a:ext cx="4206240" cy="1950150"/>
          </a:xfrm>
          <a:prstGeom prst="rect">
            <a:avLst/>
          </a:prstGeom>
        </p:spPr>
      </p:pic>
      <p:sp>
        <p:nvSpPr>
          <p:cNvPr id="4" name="Slide Number Placeholder 3">
            <a:extLst>
              <a:ext uri="{FF2B5EF4-FFF2-40B4-BE49-F238E27FC236}">
                <a16:creationId xmlns:a16="http://schemas.microsoft.com/office/drawing/2014/main" id="{E0494872-FD71-4F0E-80C6-F7865FA90492}"/>
              </a:ext>
            </a:extLst>
          </p:cNvPr>
          <p:cNvSpPr>
            <a:spLocks noGrp="1"/>
          </p:cNvSpPr>
          <p:nvPr>
            <p:ph type="sldNum" sz="quarter" idx="12"/>
          </p:nvPr>
        </p:nvSpPr>
        <p:spPr>
          <a:xfrm>
            <a:off x="8778239" y="6455664"/>
            <a:ext cx="336042" cy="365125"/>
          </a:xfrm>
        </p:spPr>
        <p:txBody>
          <a:bodyPr>
            <a:normAutofit/>
          </a:bodyPr>
          <a:lstStyle/>
          <a:p>
            <a:pPr>
              <a:spcAft>
                <a:spcPts val="600"/>
              </a:spcAft>
            </a:pPr>
            <a:fld id="{5B03D32D-F1BC-4E9C-97E1-36CFF5B22341}" type="slidenum">
              <a:rPr lang="en-US" sz="1000">
                <a:solidFill>
                  <a:schemeClr val="tx1">
                    <a:lumMod val="50000"/>
                    <a:lumOff val="50000"/>
                  </a:schemeClr>
                </a:solidFill>
              </a:rPr>
              <a:pPr>
                <a:spcAft>
                  <a:spcPts val="600"/>
                </a:spcAft>
              </a:pPr>
              <a:t>1</a:t>
            </a:fld>
            <a:endParaRPr lang="en-US" sz="1000">
              <a:solidFill>
                <a:schemeClr val="tx1">
                  <a:lumMod val="50000"/>
                  <a:lumOff val="50000"/>
                </a:schemeClr>
              </a:solidFill>
            </a:endParaRPr>
          </a:p>
        </p:txBody>
      </p:sp>
    </p:spTree>
    <p:extLst>
      <p:ext uri="{BB962C8B-B14F-4D97-AF65-F5344CB8AC3E}">
        <p14:creationId xmlns:p14="http://schemas.microsoft.com/office/powerpoint/2010/main" val="3617486366"/>
      </p:ext>
    </p:extLst>
  </p:cSld>
  <p:clrMapOvr>
    <a:masterClrMapping/>
  </p:clrMapOvr>
  <mc:AlternateContent xmlns:mc="http://schemas.openxmlformats.org/markup-compatibility/2006">
    <mc:Choice xmlns:p14="http://schemas.microsoft.com/office/powerpoint/2010/main" Requires="p14">
      <p:transition spd="slow" p14:dur="2000" advTm="8136"/>
    </mc:Choice>
    <mc:Fallback>
      <p:transition spd="slow" advTm="813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C7DDA0-750A-47D0-B30E-B222DF370F71}"/>
              </a:ext>
            </a:extLst>
          </p:cNvPr>
          <p:cNvSpPr>
            <a:spLocks noGrp="1"/>
          </p:cNvSpPr>
          <p:nvPr>
            <p:ph type="title"/>
          </p:nvPr>
        </p:nvSpPr>
        <p:spPr>
          <a:xfrm>
            <a:off x="852297" y="502021"/>
            <a:ext cx="3025876" cy="2269958"/>
          </a:xfrm>
        </p:spPr>
        <p:txBody>
          <a:bodyPr anchor="b">
            <a:normAutofit fontScale="90000"/>
          </a:bodyPr>
          <a:lstStyle/>
          <a:p>
            <a:r>
              <a:rPr lang="en-US" dirty="0">
                <a:latin typeface="Arial"/>
                <a:cs typeface="Arial"/>
              </a:rPr>
              <a:t>Data Analysis and Visualization with Databricks  </a:t>
            </a:r>
            <a:r>
              <a:rPr lang="en-US" dirty="0">
                <a:solidFill>
                  <a:srgbClr val="FF0000"/>
                </a:solidFill>
                <a:latin typeface="Arial"/>
                <a:cs typeface="Arial"/>
              </a:rPr>
              <a:t> </a:t>
            </a:r>
            <a:br>
              <a:rPr lang="en-US" dirty="0">
                <a:solidFill>
                  <a:schemeClr val="accent6">
                    <a:lumMod val="50000"/>
                  </a:schemeClr>
                </a:solidFill>
                <a:latin typeface="Arial"/>
                <a:cs typeface="Arial"/>
              </a:rPr>
            </a:br>
            <a:endParaRPr lang="en-US" dirty="0">
              <a:solidFill>
                <a:srgbClr val="FF0000"/>
              </a:solidFill>
            </a:endParaRPr>
          </a:p>
        </p:txBody>
      </p:sp>
      <p:sp>
        <p:nvSpPr>
          <p:cNvPr id="38" name="Rectangle 3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9144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28950" y="6400799"/>
            <a:ext cx="611504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9D842E83-8284-402F-A5A1-E6F6EFCB788D}"/>
              </a:ext>
            </a:extLst>
          </p:cNvPr>
          <p:cNvSpPr>
            <a:spLocks noGrp="1"/>
          </p:cNvSpPr>
          <p:nvPr/>
        </p:nvSpPr>
        <p:spPr>
          <a:xfrm>
            <a:off x="4395067" y="665184"/>
            <a:ext cx="4501977" cy="1645920"/>
          </a:xfrm>
          <a:prstGeom prst="rect">
            <a:avLst/>
          </a:prstGeom>
        </p:spPr>
        <p:txBody>
          <a:bodyPr vert="horz" lIns="91440" tIns="45720" rIns="91440" bIns="45720" rtlCol="0" anchor="ctr">
            <a:normAutofit/>
          </a:bodyPr>
          <a:lstStyle>
            <a:lvl1pPr marL="168772" indent="-168772" algn="l" defTabSz="675084" rtl="0" eaLnBrk="1" latinLnBrk="0" hangingPunct="1">
              <a:lnSpc>
                <a:spcPct val="90000"/>
              </a:lnSpc>
              <a:spcBef>
                <a:spcPts val="739"/>
              </a:spcBef>
              <a:buFont typeface="Arial" panose="020B0604020202020204" pitchFamily="34" charset="0"/>
              <a:buChar char="•"/>
              <a:defRPr sz="2100" kern="1200">
                <a:solidFill>
                  <a:srgbClr val="466069"/>
                </a:solidFill>
                <a:latin typeface="Arial" panose="020B0604020202020204" pitchFamily="34" charset="0"/>
                <a:ea typeface="+mn-ea"/>
                <a:cs typeface="Arial" panose="020B0604020202020204" pitchFamily="34" charset="0"/>
              </a:defRPr>
            </a:lvl1pPr>
            <a:lvl2pPr marL="506314" indent="-168772" algn="l" defTabSz="675084" rtl="0" eaLnBrk="1" latinLnBrk="0" hangingPunct="1">
              <a:lnSpc>
                <a:spcPct val="90000"/>
              </a:lnSpc>
              <a:spcBef>
                <a:spcPts val="369"/>
              </a:spcBef>
              <a:buFont typeface="Arial" panose="020B0604020202020204" pitchFamily="34" charset="0"/>
              <a:buChar char="•"/>
              <a:defRPr sz="1800" kern="1200">
                <a:solidFill>
                  <a:srgbClr val="466069"/>
                </a:solidFill>
                <a:latin typeface="Arial" panose="020B0604020202020204" pitchFamily="34" charset="0"/>
                <a:ea typeface="+mn-ea"/>
                <a:cs typeface="Arial" panose="020B0604020202020204" pitchFamily="34" charset="0"/>
              </a:defRPr>
            </a:lvl2pPr>
            <a:lvl3pPr marL="843856" indent="-168772" algn="l" defTabSz="675084" rtl="0" eaLnBrk="1" latinLnBrk="0" hangingPunct="1">
              <a:lnSpc>
                <a:spcPct val="90000"/>
              </a:lnSpc>
              <a:spcBef>
                <a:spcPts val="369"/>
              </a:spcBef>
              <a:buFont typeface="Arial" panose="020B0604020202020204" pitchFamily="34" charset="0"/>
              <a:buChar char="•"/>
              <a:defRPr sz="1500" kern="1200">
                <a:solidFill>
                  <a:srgbClr val="466069"/>
                </a:solidFill>
                <a:latin typeface="Arial" panose="020B0604020202020204" pitchFamily="34" charset="0"/>
                <a:ea typeface="+mn-ea"/>
                <a:cs typeface="Arial" panose="020B0604020202020204" pitchFamily="34" charset="0"/>
              </a:defRPr>
            </a:lvl3pPr>
            <a:lvl4pPr marL="1181398" indent="-168772" algn="l" defTabSz="675084" rtl="0" eaLnBrk="1" latinLnBrk="0" hangingPunct="1">
              <a:lnSpc>
                <a:spcPct val="90000"/>
              </a:lnSpc>
              <a:spcBef>
                <a:spcPts val="369"/>
              </a:spcBef>
              <a:buFont typeface="Arial" panose="020B0604020202020204" pitchFamily="34" charset="0"/>
              <a:buChar char="•"/>
              <a:defRPr sz="1300" kern="1200">
                <a:solidFill>
                  <a:srgbClr val="466069"/>
                </a:solidFill>
                <a:latin typeface="Arial" panose="020B0604020202020204" pitchFamily="34" charset="0"/>
                <a:ea typeface="+mn-ea"/>
                <a:cs typeface="Arial" panose="020B0604020202020204" pitchFamily="34" charset="0"/>
              </a:defRPr>
            </a:lvl4pPr>
            <a:lvl5pPr marL="1518940" indent="-168772" algn="l" defTabSz="675084" rtl="0" eaLnBrk="1" latinLnBrk="0" hangingPunct="1">
              <a:lnSpc>
                <a:spcPct val="90000"/>
              </a:lnSpc>
              <a:spcBef>
                <a:spcPts val="369"/>
              </a:spcBef>
              <a:buFont typeface="Arial" panose="020B0604020202020204" pitchFamily="34" charset="0"/>
              <a:buChar char="•"/>
              <a:defRPr sz="1300" kern="1200">
                <a:solidFill>
                  <a:srgbClr val="466069"/>
                </a:solidFill>
                <a:latin typeface="Arial" panose="020B0604020202020204" pitchFamily="34" charset="0"/>
                <a:ea typeface="+mn-ea"/>
                <a:cs typeface="Arial" panose="020B0604020202020204" pitchFamily="34" charset="0"/>
              </a:defRPr>
            </a:lvl5pPr>
            <a:lvl6pPr marL="1856483"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6pPr>
            <a:lvl7pPr marL="2194025"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7pPr>
            <a:lvl8pPr marL="2531567"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8pPr>
            <a:lvl9pPr marL="2869109"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9pPr>
          </a:lstStyle>
          <a:p>
            <a:pPr marL="168275" indent="-168275"/>
            <a:endParaRPr lang="en-US" sz="1100" dirty="0">
              <a:latin typeface="Arial"/>
              <a:cs typeface="Arial"/>
            </a:endParaRPr>
          </a:p>
          <a:p>
            <a:pPr marL="168275" indent="-168275"/>
            <a:endParaRPr lang="en-US" sz="1100" dirty="0">
              <a:latin typeface="Arial"/>
              <a:cs typeface="Arial"/>
            </a:endParaRPr>
          </a:p>
          <a:p>
            <a:pPr marL="168275" indent="-168275"/>
            <a:r>
              <a:rPr lang="en-US" sz="1100" dirty="0">
                <a:latin typeface="Arial"/>
                <a:cs typeface="Arial"/>
              </a:rPr>
              <a:t>Home Appraiser Data (</a:t>
            </a:r>
            <a:r>
              <a:rPr lang="en-US" sz="1100" i="1" dirty="0">
                <a:latin typeface="Arial"/>
                <a:cs typeface="Arial"/>
              </a:rPr>
              <a:t>Updated Monthly</a:t>
            </a:r>
            <a:r>
              <a:rPr lang="en-US" sz="1100" dirty="0">
                <a:latin typeface="Arial"/>
                <a:cs typeface="Arial"/>
              </a:rPr>
              <a:t>): </a:t>
            </a:r>
            <a:r>
              <a:rPr lang="en-US" sz="1100" dirty="0">
                <a:latin typeface="Arial"/>
                <a:cs typeface="Arial"/>
                <a:hlinkClick r:id="rId4"/>
              </a:rPr>
              <a:t>https://www.hcpafl.org/</a:t>
            </a:r>
            <a:r>
              <a:rPr lang="en-US" sz="1100" dirty="0">
                <a:latin typeface="Arial"/>
                <a:cs typeface="Arial"/>
              </a:rPr>
              <a:t> </a:t>
            </a:r>
            <a:endParaRPr lang="en-US" sz="1100" i="1" dirty="0">
              <a:latin typeface="Arial"/>
              <a:cs typeface="Arial"/>
            </a:endParaRPr>
          </a:p>
          <a:p>
            <a:pPr marL="168275" indent="-168275"/>
            <a:r>
              <a:rPr lang="en-US" sz="1100" dirty="0">
                <a:latin typeface="Arial"/>
                <a:cs typeface="Arial"/>
              </a:rPr>
              <a:t>Collected in multiple files, consolidated and cleaned in Alteryx </a:t>
            </a:r>
          </a:p>
          <a:p>
            <a:pPr marL="168275" indent="-168275"/>
            <a:r>
              <a:rPr lang="en-US" sz="1100" dirty="0"/>
              <a:t>Analyzed Property Type by Neighborhood </a:t>
            </a:r>
          </a:p>
          <a:p>
            <a:pPr marL="168275" indent="-168275"/>
            <a:endParaRPr lang="en-US" sz="1100" dirty="0"/>
          </a:p>
          <a:p>
            <a:pPr marL="168275" indent="-168275"/>
            <a:endParaRPr lang="en-US" sz="1100" dirty="0"/>
          </a:p>
          <a:p>
            <a:pPr marL="168275" indent="-168275"/>
            <a:endParaRPr lang="en-US" sz="1100" dirty="0">
              <a:latin typeface="Arial"/>
              <a:cs typeface="Arial"/>
            </a:endParaRPr>
          </a:p>
          <a:p>
            <a:pPr marL="168275" indent="-168275"/>
            <a:endParaRPr lang="en-US" sz="1100" dirty="0">
              <a:latin typeface="Arial"/>
              <a:cs typeface="Arial"/>
            </a:endParaRPr>
          </a:p>
          <a:p>
            <a:pPr marL="0" indent="0">
              <a:buNone/>
            </a:pPr>
            <a:endParaRPr lang="en-US" sz="1100" dirty="0"/>
          </a:p>
        </p:txBody>
      </p:sp>
      <p:pic>
        <p:nvPicPr>
          <p:cNvPr id="3" name="Picture 5" descr="Chart, waterfall chart&#10;&#10;Description automatically generated">
            <a:extLst>
              <a:ext uri="{FF2B5EF4-FFF2-40B4-BE49-F238E27FC236}">
                <a16:creationId xmlns:a16="http://schemas.microsoft.com/office/drawing/2014/main" id="{09D098A7-DE84-4D56-B0C7-96B2D548473F}"/>
              </a:ext>
            </a:extLst>
          </p:cNvPr>
          <p:cNvPicPr>
            <a:picLocks noChangeAspect="1"/>
          </p:cNvPicPr>
          <p:nvPr/>
        </p:nvPicPr>
        <p:blipFill>
          <a:blip r:embed="rId5"/>
          <a:stretch>
            <a:fillRect/>
          </a:stretch>
        </p:blipFill>
        <p:spPr>
          <a:xfrm>
            <a:off x="541683" y="3050253"/>
            <a:ext cx="8070235" cy="2806212"/>
          </a:xfrm>
          <a:prstGeom prst="rect">
            <a:avLst/>
          </a:prstGeom>
        </p:spPr>
      </p:pic>
      <p:pic>
        <p:nvPicPr>
          <p:cNvPr id="1026" name="Picture 2">
            <a:extLst>
              <a:ext uri="{FF2B5EF4-FFF2-40B4-BE49-F238E27FC236}">
                <a16:creationId xmlns:a16="http://schemas.microsoft.com/office/drawing/2014/main" id="{42429DBF-BA9C-45E2-A384-F9ADA712C4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3544" y="3274000"/>
            <a:ext cx="2400300" cy="466725"/>
          </a:xfrm>
          <a:prstGeom prst="rect">
            <a:avLst/>
          </a:prstGeom>
          <a:noFill/>
          <a:extLst>
            <a:ext uri="{909E8E84-426E-40DD-AFC4-6F175D3DCCD1}">
              <a14:hiddenFill xmlns:a14="http://schemas.microsoft.com/office/drawing/2010/main">
                <a:solidFill>
                  <a:srgbClr val="FFFFFF"/>
                </a:solidFill>
              </a14:hiddenFill>
            </a:ext>
          </a:extLst>
        </p:spPr>
      </p:pic>
      <p:pic>
        <p:nvPicPr>
          <p:cNvPr id="5" name="Bar Graph">
            <a:hlinkClick r:id="" action="ppaction://media"/>
            <a:extLst>
              <a:ext uri="{FF2B5EF4-FFF2-40B4-BE49-F238E27FC236}">
                <a16:creationId xmlns:a16="http://schemas.microsoft.com/office/drawing/2014/main" id="{9DA8C12F-6BE0-4117-99A1-5C6595B445F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1855" y="5856465"/>
            <a:ext cx="304800" cy="304800"/>
          </a:xfrm>
          <a:prstGeom prst="rect">
            <a:avLst/>
          </a:prstGeom>
        </p:spPr>
      </p:pic>
    </p:spTree>
    <p:extLst>
      <p:ext uri="{BB962C8B-B14F-4D97-AF65-F5344CB8AC3E}">
        <p14:creationId xmlns:p14="http://schemas.microsoft.com/office/powerpoint/2010/main" val="1362646045"/>
      </p:ext>
    </p:extLst>
  </p:cSld>
  <p:clrMapOvr>
    <a:masterClrMapping/>
  </p:clrMapOvr>
  <mc:AlternateContent xmlns:mc="http://schemas.openxmlformats.org/markup-compatibility/2006" xmlns:p14="http://schemas.microsoft.com/office/powerpoint/2010/main">
    <mc:Choice Requires="p14">
      <p:transition spd="slow" p14:dur="2000" advTm="18656"/>
    </mc:Choice>
    <mc:Fallback xmlns="">
      <p:transition spd="slow" advTm="18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8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C7DDA0-750A-47D0-B30E-B222DF370F71}"/>
              </a:ext>
            </a:extLst>
          </p:cNvPr>
          <p:cNvSpPr>
            <a:spLocks noGrp="1"/>
          </p:cNvSpPr>
          <p:nvPr>
            <p:ph type="title"/>
          </p:nvPr>
        </p:nvSpPr>
        <p:spPr>
          <a:xfrm>
            <a:off x="852297" y="502021"/>
            <a:ext cx="3025876" cy="2269958"/>
          </a:xfrm>
        </p:spPr>
        <p:txBody>
          <a:bodyPr anchor="b">
            <a:normAutofit/>
          </a:bodyPr>
          <a:lstStyle/>
          <a:p>
            <a:r>
              <a:rPr lang="en-US" dirty="0">
                <a:latin typeface="Arial"/>
                <a:cs typeface="Arial"/>
              </a:rPr>
              <a:t>Data Analysis with Linear Regression </a:t>
            </a:r>
            <a:endParaRPr lang="en-US" dirty="0"/>
          </a:p>
        </p:txBody>
      </p:sp>
      <p:sp>
        <p:nvSpPr>
          <p:cNvPr id="38" name="Rectangle 3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9144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28950" y="6400799"/>
            <a:ext cx="611504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9D842E83-8284-402F-A5A1-E6F6EFCB788D}"/>
              </a:ext>
            </a:extLst>
          </p:cNvPr>
          <p:cNvSpPr>
            <a:spLocks noGrp="1"/>
          </p:cNvSpPr>
          <p:nvPr/>
        </p:nvSpPr>
        <p:spPr>
          <a:xfrm>
            <a:off x="4013373" y="586822"/>
            <a:ext cx="4501977" cy="1645920"/>
          </a:xfrm>
          <a:prstGeom prst="rect">
            <a:avLst/>
          </a:prstGeom>
        </p:spPr>
        <p:txBody>
          <a:bodyPr vert="horz" lIns="91440" tIns="45720" rIns="91440" bIns="45720" rtlCol="0" anchor="ctr">
            <a:normAutofit/>
          </a:bodyPr>
          <a:lstStyle>
            <a:lvl1pPr marL="168772" indent="-168772" algn="l" defTabSz="675084" rtl="0" eaLnBrk="1" latinLnBrk="0" hangingPunct="1">
              <a:lnSpc>
                <a:spcPct val="90000"/>
              </a:lnSpc>
              <a:spcBef>
                <a:spcPts val="739"/>
              </a:spcBef>
              <a:buFont typeface="Arial" panose="020B0604020202020204" pitchFamily="34" charset="0"/>
              <a:buChar char="•"/>
              <a:defRPr sz="2100" kern="1200">
                <a:solidFill>
                  <a:srgbClr val="466069"/>
                </a:solidFill>
                <a:latin typeface="Arial" panose="020B0604020202020204" pitchFamily="34" charset="0"/>
                <a:ea typeface="+mn-ea"/>
                <a:cs typeface="Arial" panose="020B0604020202020204" pitchFamily="34" charset="0"/>
              </a:defRPr>
            </a:lvl1pPr>
            <a:lvl2pPr marL="506314" indent="-168772" algn="l" defTabSz="675084" rtl="0" eaLnBrk="1" latinLnBrk="0" hangingPunct="1">
              <a:lnSpc>
                <a:spcPct val="90000"/>
              </a:lnSpc>
              <a:spcBef>
                <a:spcPts val="369"/>
              </a:spcBef>
              <a:buFont typeface="Arial" panose="020B0604020202020204" pitchFamily="34" charset="0"/>
              <a:buChar char="•"/>
              <a:defRPr sz="1800" kern="1200">
                <a:solidFill>
                  <a:srgbClr val="466069"/>
                </a:solidFill>
                <a:latin typeface="Arial" panose="020B0604020202020204" pitchFamily="34" charset="0"/>
                <a:ea typeface="+mn-ea"/>
                <a:cs typeface="Arial" panose="020B0604020202020204" pitchFamily="34" charset="0"/>
              </a:defRPr>
            </a:lvl2pPr>
            <a:lvl3pPr marL="843856" indent="-168772" algn="l" defTabSz="675084" rtl="0" eaLnBrk="1" latinLnBrk="0" hangingPunct="1">
              <a:lnSpc>
                <a:spcPct val="90000"/>
              </a:lnSpc>
              <a:spcBef>
                <a:spcPts val="369"/>
              </a:spcBef>
              <a:buFont typeface="Arial" panose="020B0604020202020204" pitchFamily="34" charset="0"/>
              <a:buChar char="•"/>
              <a:defRPr sz="1500" kern="1200">
                <a:solidFill>
                  <a:srgbClr val="466069"/>
                </a:solidFill>
                <a:latin typeface="Arial" panose="020B0604020202020204" pitchFamily="34" charset="0"/>
                <a:ea typeface="+mn-ea"/>
                <a:cs typeface="Arial" panose="020B0604020202020204" pitchFamily="34" charset="0"/>
              </a:defRPr>
            </a:lvl3pPr>
            <a:lvl4pPr marL="1181398" indent="-168772" algn="l" defTabSz="675084" rtl="0" eaLnBrk="1" latinLnBrk="0" hangingPunct="1">
              <a:lnSpc>
                <a:spcPct val="90000"/>
              </a:lnSpc>
              <a:spcBef>
                <a:spcPts val="369"/>
              </a:spcBef>
              <a:buFont typeface="Arial" panose="020B0604020202020204" pitchFamily="34" charset="0"/>
              <a:buChar char="•"/>
              <a:defRPr sz="1300" kern="1200">
                <a:solidFill>
                  <a:srgbClr val="466069"/>
                </a:solidFill>
                <a:latin typeface="Arial" panose="020B0604020202020204" pitchFamily="34" charset="0"/>
                <a:ea typeface="+mn-ea"/>
                <a:cs typeface="Arial" panose="020B0604020202020204" pitchFamily="34" charset="0"/>
              </a:defRPr>
            </a:lvl4pPr>
            <a:lvl5pPr marL="1518940" indent="-168772" algn="l" defTabSz="675084" rtl="0" eaLnBrk="1" latinLnBrk="0" hangingPunct="1">
              <a:lnSpc>
                <a:spcPct val="90000"/>
              </a:lnSpc>
              <a:spcBef>
                <a:spcPts val="369"/>
              </a:spcBef>
              <a:buFont typeface="Arial" panose="020B0604020202020204" pitchFamily="34" charset="0"/>
              <a:buChar char="•"/>
              <a:defRPr sz="1300" kern="1200">
                <a:solidFill>
                  <a:srgbClr val="466069"/>
                </a:solidFill>
                <a:latin typeface="Arial" panose="020B0604020202020204" pitchFamily="34" charset="0"/>
                <a:ea typeface="+mn-ea"/>
                <a:cs typeface="Arial" panose="020B0604020202020204" pitchFamily="34" charset="0"/>
              </a:defRPr>
            </a:lvl5pPr>
            <a:lvl6pPr marL="1856483"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6pPr>
            <a:lvl7pPr marL="2194025"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7pPr>
            <a:lvl8pPr marL="2531567"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8pPr>
            <a:lvl9pPr marL="2869109"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9pPr>
          </a:lstStyle>
          <a:p>
            <a:pPr marL="168275" indent="-168275"/>
            <a:endParaRPr lang="en-US" sz="1100" dirty="0">
              <a:latin typeface="Arial"/>
              <a:cs typeface="Arial"/>
            </a:endParaRPr>
          </a:p>
          <a:p>
            <a:pPr marL="168275" indent="-168275"/>
            <a:endParaRPr lang="en-US" sz="1100" dirty="0">
              <a:latin typeface="Arial"/>
              <a:cs typeface="Arial"/>
            </a:endParaRPr>
          </a:p>
          <a:p>
            <a:pPr marL="168275" indent="-168275"/>
            <a:r>
              <a:rPr lang="en-US" sz="1100" dirty="0">
                <a:latin typeface="Arial"/>
                <a:cs typeface="Arial"/>
              </a:rPr>
              <a:t>Home Appraiser Data (</a:t>
            </a:r>
            <a:r>
              <a:rPr lang="en-US" sz="1100" i="1" dirty="0">
                <a:latin typeface="Arial"/>
                <a:cs typeface="Arial"/>
              </a:rPr>
              <a:t>Updated Monthly</a:t>
            </a:r>
            <a:r>
              <a:rPr lang="en-US" sz="1100" dirty="0">
                <a:latin typeface="Arial"/>
                <a:cs typeface="Arial"/>
              </a:rPr>
              <a:t>): </a:t>
            </a:r>
            <a:r>
              <a:rPr lang="en-US" sz="1100" dirty="0">
                <a:latin typeface="Arial"/>
                <a:cs typeface="Arial"/>
                <a:hlinkClick r:id="rId4"/>
              </a:rPr>
              <a:t>https://www.hcpafl.org/</a:t>
            </a:r>
            <a:r>
              <a:rPr lang="en-US" sz="1100" dirty="0">
                <a:latin typeface="Arial"/>
                <a:cs typeface="Arial"/>
              </a:rPr>
              <a:t>  </a:t>
            </a:r>
          </a:p>
          <a:p>
            <a:pPr marL="168275" indent="-168275"/>
            <a:r>
              <a:rPr lang="en-US" sz="1100" dirty="0">
                <a:latin typeface="Arial"/>
                <a:cs typeface="Arial"/>
              </a:rPr>
              <a:t>Collected in multiple files, consolidated and cleaned in Alteryx </a:t>
            </a:r>
            <a:endParaRPr lang="en-US" sz="1100" dirty="0"/>
          </a:p>
          <a:p>
            <a:r>
              <a:rPr lang="en-US" sz="1100" dirty="0">
                <a:latin typeface="Arial"/>
                <a:cs typeface="Arial"/>
              </a:rPr>
              <a:t>Analyzed the Property Type effect on Assessed Value  </a:t>
            </a:r>
          </a:p>
          <a:p>
            <a:r>
              <a:rPr lang="en-US" sz="1100" dirty="0">
                <a:latin typeface="Arial"/>
                <a:cs typeface="Arial"/>
              </a:rPr>
              <a:t>Model Accuracy 80% </a:t>
            </a:r>
          </a:p>
          <a:p>
            <a:pPr marL="168275" indent="-168275"/>
            <a:endParaRPr lang="en-US" sz="1100" dirty="0">
              <a:latin typeface="Arial"/>
              <a:cs typeface="Arial"/>
            </a:endParaRPr>
          </a:p>
          <a:p>
            <a:pPr marL="0" indent="0">
              <a:buNone/>
            </a:pPr>
            <a:endParaRPr lang="en-US" sz="1100" dirty="0"/>
          </a:p>
        </p:txBody>
      </p:sp>
      <p:pic>
        <p:nvPicPr>
          <p:cNvPr id="5" name="Picture 4">
            <a:extLst>
              <a:ext uri="{FF2B5EF4-FFF2-40B4-BE49-F238E27FC236}">
                <a16:creationId xmlns:a16="http://schemas.microsoft.com/office/drawing/2014/main" id="{4E44F6D5-A72A-4198-A669-8CFA9424151C}"/>
              </a:ext>
            </a:extLst>
          </p:cNvPr>
          <p:cNvPicPr>
            <a:picLocks noChangeAspect="1"/>
          </p:cNvPicPr>
          <p:nvPr/>
        </p:nvPicPr>
        <p:blipFill>
          <a:blip r:embed="rId5"/>
          <a:stretch>
            <a:fillRect/>
          </a:stretch>
        </p:blipFill>
        <p:spPr>
          <a:xfrm>
            <a:off x="2755717" y="3324074"/>
            <a:ext cx="4308543" cy="715978"/>
          </a:xfrm>
          <a:prstGeom prst="rect">
            <a:avLst/>
          </a:prstGeom>
        </p:spPr>
      </p:pic>
      <p:pic>
        <p:nvPicPr>
          <p:cNvPr id="7" name="Picture 6">
            <a:extLst>
              <a:ext uri="{FF2B5EF4-FFF2-40B4-BE49-F238E27FC236}">
                <a16:creationId xmlns:a16="http://schemas.microsoft.com/office/drawing/2014/main" id="{B56C2A69-15A5-4886-A3D1-4BD98D5BA458}"/>
              </a:ext>
            </a:extLst>
          </p:cNvPr>
          <p:cNvPicPr>
            <a:picLocks noChangeAspect="1"/>
          </p:cNvPicPr>
          <p:nvPr/>
        </p:nvPicPr>
        <p:blipFill>
          <a:blip r:embed="rId6"/>
          <a:stretch>
            <a:fillRect/>
          </a:stretch>
        </p:blipFill>
        <p:spPr>
          <a:xfrm>
            <a:off x="3181349" y="4614658"/>
            <a:ext cx="2905125" cy="1057275"/>
          </a:xfrm>
          <a:prstGeom prst="rect">
            <a:avLst/>
          </a:prstGeom>
        </p:spPr>
      </p:pic>
      <p:pic>
        <p:nvPicPr>
          <p:cNvPr id="4" name="Linear Regression">
            <a:hlinkClick r:id="" action="ppaction://media"/>
            <a:extLst>
              <a:ext uri="{FF2B5EF4-FFF2-40B4-BE49-F238E27FC236}">
                <a16:creationId xmlns:a16="http://schemas.microsoft.com/office/drawing/2014/main" id="{24AC4CCA-45FA-4791-8371-8E017477B1B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97796" y="5954949"/>
            <a:ext cx="304800" cy="304800"/>
          </a:xfrm>
          <a:prstGeom prst="rect">
            <a:avLst/>
          </a:prstGeom>
        </p:spPr>
      </p:pic>
    </p:spTree>
    <p:extLst>
      <p:ext uri="{BB962C8B-B14F-4D97-AF65-F5344CB8AC3E}">
        <p14:creationId xmlns:p14="http://schemas.microsoft.com/office/powerpoint/2010/main" val="3720410524"/>
      </p:ext>
    </p:extLst>
  </p:cSld>
  <p:clrMapOvr>
    <a:masterClrMapping/>
  </p:clrMapOvr>
  <mc:AlternateContent xmlns:mc="http://schemas.openxmlformats.org/markup-compatibility/2006" xmlns:p14="http://schemas.microsoft.com/office/powerpoint/2010/main">
    <mc:Choice Requires="p14">
      <p:transition spd="slow" p14:dur="2000" advTm="17767"/>
    </mc:Choice>
    <mc:Fallback xmlns="">
      <p:transition spd="slow" advTm="17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C7DDA0-750A-47D0-B30E-B222DF370F71}"/>
              </a:ext>
            </a:extLst>
          </p:cNvPr>
          <p:cNvSpPr>
            <a:spLocks noGrp="1"/>
          </p:cNvSpPr>
          <p:nvPr>
            <p:ph type="title"/>
          </p:nvPr>
        </p:nvSpPr>
        <p:spPr>
          <a:xfrm>
            <a:off x="852297" y="502021"/>
            <a:ext cx="3025876" cy="2269958"/>
          </a:xfrm>
        </p:spPr>
        <p:txBody>
          <a:bodyPr anchor="b">
            <a:normAutofit/>
          </a:bodyPr>
          <a:lstStyle/>
          <a:p>
            <a:r>
              <a:rPr lang="en-US" dirty="0">
                <a:latin typeface="Arial"/>
                <a:cs typeface="Arial"/>
              </a:rPr>
              <a:t>Data Analysis with ….</a:t>
            </a:r>
            <a:endParaRPr lang="en-US" dirty="0"/>
          </a:p>
        </p:txBody>
      </p:sp>
      <p:sp>
        <p:nvSpPr>
          <p:cNvPr id="38" name="Rectangle 3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9144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28950" y="6400799"/>
            <a:ext cx="611504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9D842E83-8284-402F-A5A1-E6F6EFCB788D}"/>
              </a:ext>
            </a:extLst>
          </p:cNvPr>
          <p:cNvSpPr>
            <a:spLocks noGrp="1"/>
          </p:cNvSpPr>
          <p:nvPr/>
        </p:nvSpPr>
        <p:spPr>
          <a:xfrm>
            <a:off x="4013373" y="586822"/>
            <a:ext cx="4501977" cy="1645920"/>
          </a:xfrm>
          <a:prstGeom prst="rect">
            <a:avLst/>
          </a:prstGeom>
        </p:spPr>
        <p:txBody>
          <a:bodyPr vert="horz" lIns="91440" tIns="45720" rIns="91440" bIns="45720" rtlCol="0" anchor="ctr">
            <a:normAutofit fontScale="92500" lnSpcReduction="20000"/>
          </a:bodyPr>
          <a:lstStyle>
            <a:lvl1pPr marL="168772" indent="-168772" algn="l" defTabSz="675084" rtl="0" eaLnBrk="1" latinLnBrk="0" hangingPunct="1">
              <a:lnSpc>
                <a:spcPct val="90000"/>
              </a:lnSpc>
              <a:spcBef>
                <a:spcPts val="739"/>
              </a:spcBef>
              <a:buFont typeface="Arial" panose="020B0604020202020204" pitchFamily="34" charset="0"/>
              <a:buChar char="•"/>
              <a:defRPr sz="2100" kern="1200">
                <a:solidFill>
                  <a:srgbClr val="466069"/>
                </a:solidFill>
                <a:latin typeface="Arial" panose="020B0604020202020204" pitchFamily="34" charset="0"/>
                <a:ea typeface="+mn-ea"/>
                <a:cs typeface="Arial" panose="020B0604020202020204" pitchFamily="34" charset="0"/>
              </a:defRPr>
            </a:lvl1pPr>
            <a:lvl2pPr marL="506314" indent="-168772" algn="l" defTabSz="675084" rtl="0" eaLnBrk="1" latinLnBrk="0" hangingPunct="1">
              <a:lnSpc>
                <a:spcPct val="90000"/>
              </a:lnSpc>
              <a:spcBef>
                <a:spcPts val="369"/>
              </a:spcBef>
              <a:buFont typeface="Arial" panose="020B0604020202020204" pitchFamily="34" charset="0"/>
              <a:buChar char="•"/>
              <a:defRPr sz="1800" kern="1200">
                <a:solidFill>
                  <a:srgbClr val="466069"/>
                </a:solidFill>
                <a:latin typeface="Arial" panose="020B0604020202020204" pitchFamily="34" charset="0"/>
                <a:ea typeface="+mn-ea"/>
                <a:cs typeface="Arial" panose="020B0604020202020204" pitchFamily="34" charset="0"/>
              </a:defRPr>
            </a:lvl2pPr>
            <a:lvl3pPr marL="843856" indent="-168772" algn="l" defTabSz="675084" rtl="0" eaLnBrk="1" latinLnBrk="0" hangingPunct="1">
              <a:lnSpc>
                <a:spcPct val="90000"/>
              </a:lnSpc>
              <a:spcBef>
                <a:spcPts val="369"/>
              </a:spcBef>
              <a:buFont typeface="Arial" panose="020B0604020202020204" pitchFamily="34" charset="0"/>
              <a:buChar char="•"/>
              <a:defRPr sz="1500" kern="1200">
                <a:solidFill>
                  <a:srgbClr val="466069"/>
                </a:solidFill>
                <a:latin typeface="Arial" panose="020B0604020202020204" pitchFamily="34" charset="0"/>
                <a:ea typeface="+mn-ea"/>
                <a:cs typeface="Arial" panose="020B0604020202020204" pitchFamily="34" charset="0"/>
              </a:defRPr>
            </a:lvl3pPr>
            <a:lvl4pPr marL="1181398" indent="-168772" algn="l" defTabSz="675084" rtl="0" eaLnBrk="1" latinLnBrk="0" hangingPunct="1">
              <a:lnSpc>
                <a:spcPct val="90000"/>
              </a:lnSpc>
              <a:spcBef>
                <a:spcPts val="369"/>
              </a:spcBef>
              <a:buFont typeface="Arial" panose="020B0604020202020204" pitchFamily="34" charset="0"/>
              <a:buChar char="•"/>
              <a:defRPr sz="1300" kern="1200">
                <a:solidFill>
                  <a:srgbClr val="466069"/>
                </a:solidFill>
                <a:latin typeface="Arial" panose="020B0604020202020204" pitchFamily="34" charset="0"/>
                <a:ea typeface="+mn-ea"/>
                <a:cs typeface="Arial" panose="020B0604020202020204" pitchFamily="34" charset="0"/>
              </a:defRPr>
            </a:lvl4pPr>
            <a:lvl5pPr marL="1518940" indent="-168772" algn="l" defTabSz="675084" rtl="0" eaLnBrk="1" latinLnBrk="0" hangingPunct="1">
              <a:lnSpc>
                <a:spcPct val="90000"/>
              </a:lnSpc>
              <a:spcBef>
                <a:spcPts val="369"/>
              </a:spcBef>
              <a:buFont typeface="Arial" panose="020B0604020202020204" pitchFamily="34" charset="0"/>
              <a:buChar char="•"/>
              <a:defRPr sz="1300" kern="1200">
                <a:solidFill>
                  <a:srgbClr val="466069"/>
                </a:solidFill>
                <a:latin typeface="Arial" panose="020B0604020202020204" pitchFamily="34" charset="0"/>
                <a:ea typeface="+mn-ea"/>
                <a:cs typeface="Arial" panose="020B0604020202020204" pitchFamily="34" charset="0"/>
              </a:defRPr>
            </a:lvl5pPr>
            <a:lvl6pPr marL="1856483"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6pPr>
            <a:lvl7pPr marL="2194025"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7pPr>
            <a:lvl8pPr marL="2531567"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8pPr>
            <a:lvl9pPr marL="2869109"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9pPr>
          </a:lstStyle>
          <a:p>
            <a:pPr marL="168275" indent="-168275"/>
            <a:endParaRPr lang="en-US" sz="1100" dirty="0">
              <a:latin typeface="Arial"/>
              <a:cs typeface="Arial"/>
            </a:endParaRPr>
          </a:p>
          <a:p>
            <a:pPr marL="168275" indent="-168275"/>
            <a:endParaRPr lang="en-US" sz="1100" dirty="0">
              <a:latin typeface="Arial"/>
              <a:cs typeface="Arial"/>
            </a:endParaRPr>
          </a:p>
          <a:p>
            <a:pPr marL="168275" indent="-168275"/>
            <a:r>
              <a:rPr lang="en-US" sz="1100" dirty="0">
                <a:latin typeface="Arial"/>
                <a:cs typeface="Arial"/>
              </a:rPr>
              <a:t>Home Appraiser Data (</a:t>
            </a:r>
            <a:r>
              <a:rPr lang="en-US" sz="1100" i="1" dirty="0">
                <a:latin typeface="Arial"/>
                <a:cs typeface="Arial"/>
              </a:rPr>
              <a:t>Updated Monthly</a:t>
            </a:r>
            <a:r>
              <a:rPr lang="en-US" sz="1100" dirty="0">
                <a:latin typeface="Arial"/>
                <a:cs typeface="Arial"/>
              </a:rPr>
              <a:t>): </a:t>
            </a:r>
            <a:r>
              <a:rPr lang="en-US" sz="1100" dirty="0">
                <a:latin typeface="Arial"/>
                <a:cs typeface="Arial"/>
                <a:hlinkClick r:id="rId2"/>
              </a:rPr>
              <a:t>https://www.hcpafl.org/</a:t>
            </a:r>
            <a:r>
              <a:rPr lang="en-US" sz="1100" dirty="0">
                <a:latin typeface="Arial"/>
                <a:cs typeface="Arial"/>
              </a:rPr>
              <a:t> </a:t>
            </a:r>
            <a:endParaRPr lang="en-US" sz="1100" dirty="0"/>
          </a:p>
          <a:p>
            <a:pPr marL="168275" indent="-168275"/>
            <a:endParaRPr lang="en-US" sz="1100" i="1" dirty="0">
              <a:latin typeface="Arial"/>
              <a:cs typeface="Arial"/>
            </a:endParaRPr>
          </a:p>
          <a:p>
            <a:pPr marL="168275" indent="-168275"/>
            <a:r>
              <a:rPr lang="en-US" sz="1100" dirty="0">
                <a:latin typeface="Arial"/>
                <a:cs typeface="Arial"/>
              </a:rPr>
              <a:t>Florida School Accountability Reports (</a:t>
            </a:r>
            <a:r>
              <a:rPr lang="en-US" sz="1100" i="1" dirty="0">
                <a:latin typeface="Arial"/>
                <a:cs typeface="Arial"/>
              </a:rPr>
              <a:t>Updated Semi-Annually</a:t>
            </a:r>
            <a:r>
              <a:rPr lang="en-US" sz="1100" dirty="0">
                <a:latin typeface="Arial"/>
                <a:cs typeface="Arial"/>
              </a:rPr>
              <a:t>): </a:t>
            </a:r>
            <a:r>
              <a:rPr lang="en-US" sz="1100" dirty="0">
                <a:latin typeface="Arial"/>
                <a:cs typeface="Arial"/>
                <a:hlinkClick r:id="rId3"/>
              </a:rPr>
              <a:t>http://www.fldoe.org/accountability/accountability-reporting/school-grades/</a:t>
            </a:r>
            <a:r>
              <a:rPr lang="en-US" sz="1100" dirty="0">
                <a:latin typeface="Arial"/>
                <a:cs typeface="Arial"/>
              </a:rPr>
              <a:t> </a:t>
            </a:r>
            <a:endParaRPr lang="en-US" sz="1100" dirty="0"/>
          </a:p>
          <a:p>
            <a:pPr marL="168275" indent="-168275"/>
            <a:endParaRPr lang="en-US" sz="1100" dirty="0">
              <a:latin typeface="Arial"/>
              <a:cs typeface="Arial"/>
            </a:endParaRPr>
          </a:p>
          <a:p>
            <a:pPr marL="168275" indent="-168275"/>
            <a:r>
              <a:rPr lang="en-US" sz="1100" dirty="0">
                <a:latin typeface="Arial"/>
                <a:cs typeface="Arial"/>
              </a:rPr>
              <a:t>Collected in multiple files, consolidated and cleaned in Alteryx </a:t>
            </a:r>
            <a:endParaRPr lang="en-US" sz="1100" dirty="0"/>
          </a:p>
          <a:p>
            <a:pPr marL="168275" indent="-168275"/>
            <a:endParaRPr lang="en-US" sz="1100" dirty="0">
              <a:latin typeface="Arial"/>
              <a:cs typeface="Arial"/>
            </a:endParaRPr>
          </a:p>
          <a:p>
            <a:pPr marL="168275" indent="-168275"/>
            <a:endParaRPr lang="en-US" sz="1100" dirty="0">
              <a:latin typeface="Arial"/>
              <a:cs typeface="Arial"/>
            </a:endParaRPr>
          </a:p>
          <a:p>
            <a:pPr marL="0" indent="0">
              <a:buNone/>
            </a:pPr>
            <a:endParaRPr lang="en-US" sz="1100" dirty="0"/>
          </a:p>
        </p:txBody>
      </p:sp>
      <p:pic>
        <p:nvPicPr>
          <p:cNvPr id="4" name="Picture 4" descr="Chart, bar chart&#10;&#10;Description automatically generated">
            <a:extLst>
              <a:ext uri="{FF2B5EF4-FFF2-40B4-BE49-F238E27FC236}">
                <a16:creationId xmlns:a16="http://schemas.microsoft.com/office/drawing/2014/main" id="{1CC157E7-93C1-40E5-82FF-AD761B8B8C9C}"/>
              </a:ext>
            </a:extLst>
          </p:cNvPr>
          <p:cNvPicPr>
            <a:picLocks noChangeAspect="1"/>
          </p:cNvPicPr>
          <p:nvPr/>
        </p:nvPicPr>
        <p:blipFill>
          <a:blip r:embed="rId4"/>
          <a:stretch>
            <a:fillRect/>
          </a:stretch>
        </p:blipFill>
        <p:spPr>
          <a:xfrm>
            <a:off x="795051" y="2860562"/>
            <a:ext cx="7859485" cy="2724664"/>
          </a:xfrm>
          <a:prstGeom prst="rect">
            <a:avLst/>
          </a:prstGeom>
        </p:spPr>
      </p:pic>
    </p:spTree>
    <p:extLst>
      <p:ext uri="{BB962C8B-B14F-4D97-AF65-F5344CB8AC3E}">
        <p14:creationId xmlns:p14="http://schemas.microsoft.com/office/powerpoint/2010/main" val="2335930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C7DDA0-750A-47D0-B30E-B222DF370F71}"/>
              </a:ext>
            </a:extLst>
          </p:cNvPr>
          <p:cNvSpPr>
            <a:spLocks noGrp="1"/>
          </p:cNvSpPr>
          <p:nvPr>
            <p:ph type="title"/>
          </p:nvPr>
        </p:nvSpPr>
        <p:spPr>
          <a:xfrm>
            <a:off x="852297" y="502021"/>
            <a:ext cx="3025876" cy="2269958"/>
          </a:xfrm>
        </p:spPr>
        <p:txBody>
          <a:bodyPr anchor="b">
            <a:normAutofit/>
          </a:bodyPr>
          <a:lstStyle/>
          <a:p>
            <a:r>
              <a:rPr lang="en-US" dirty="0">
                <a:latin typeface="Arial"/>
                <a:cs typeface="Arial"/>
              </a:rPr>
              <a:t>Data Analysis with ….</a:t>
            </a:r>
            <a:endParaRPr lang="en-US" dirty="0"/>
          </a:p>
        </p:txBody>
      </p:sp>
      <p:sp>
        <p:nvSpPr>
          <p:cNvPr id="38" name="Rectangle 3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9144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28950" y="6400799"/>
            <a:ext cx="611504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9D842E83-8284-402F-A5A1-E6F6EFCB788D}"/>
              </a:ext>
            </a:extLst>
          </p:cNvPr>
          <p:cNvSpPr>
            <a:spLocks noGrp="1"/>
          </p:cNvSpPr>
          <p:nvPr/>
        </p:nvSpPr>
        <p:spPr>
          <a:xfrm>
            <a:off x="4013373" y="586822"/>
            <a:ext cx="4501977" cy="1645920"/>
          </a:xfrm>
          <a:prstGeom prst="rect">
            <a:avLst/>
          </a:prstGeom>
        </p:spPr>
        <p:txBody>
          <a:bodyPr vert="horz" lIns="91440" tIns="45720" rIns="91440" bIns="45720" rtlCol="0" anchor="ctr">
            <a:normAutofit fontScale="92500" lnSpcReduction="20000"/>
          </a:bodyPr>
          <a:lstStyle>
            <a:lvl1pPr marL="168772" indent="-168772" algn="l" defTabSz="675084" rtl="0" eaLnBrk="1" latinLnBrk="0" hangingPunct="1">
              <a:lnSpc>
                <a:spcPct val="90000"/>
              </a:lnSpc>
              <a:spcBef>
                <a:spcPts val="739"/>
              </a:spcBef>
              <a:buFont typeface="Arial" panose="020B0604020202020204" pitchFamily="34" charset="0"/>
              <a:buChar char="•"/>
              <a:defRPr sz="2100" kern="1200">
                <a:solidFill>
                  <a:srgbClr val="466069"/>
                </a:solidFill>
                <a:latin typeface="Arial" panose="020B0604020202020204" pitchFamily="34" charset="0"/>
                <a:ea typeface="+mn-ea"/>
                <a:cs typeface="Arial" panose="020B0604020202020204" pitchFamily="34" charset="0"/>
              </a:defRPr>
            </a:lvl1pPr>
            <a:lvl2pPr marL="506314" indent="-168772" algn="l" defTabSz="675084" rtl="0" eaLnBrk="1" latinLnBrk="0" hangingPunct="1">
              <a:lnSpc>
                <a:spcPct val="90000"/>
              </a:lnSpc>
              <a:spcBef>
                <a:spcPts val="369"/>
              </a:spcBef>
              <a:buFont typeface="Arial" panose="020B0604020202020204" pitchFamily="34" charset="0"/>
              <a:buChar char="•"/>
              <a:defRPr sz="1800" kern="1200">
                <a:solidFill>
                  <a:srgbClr val="466069"/>
                </a:solidFill>
                <a:latin typeface="Arial" panose="020B0604020202020204" pitchFamily="34" charset="0"/>
                <a:ea typeface="+mn-ea"/>
                <a:cs typeface="Arial" panose="020B0604020202020204" pitchFamily="34" charset="0"/>
              </a:defRPr>
            </a:lvl2pPr>
            <a:lvl3pPr marL="843856" indent="-168772" algn="l" defTabSz="675084" rtl="0" eaLnBrk="1" latinLnBrk="0" hangingPunct="1">
              <a:lnSpc>
                <a:spcPct val="90000"/>
              </a:lnSpc>
              <a:spcBef>
                <a:spcPts val="369"/>
              </a:spcBef>
              <a:buFont typeface="Arial" panose="020B0604020202020204" pitchFamily="34" charset="0"/>
              <a:buChar char="•"/>
              <a:defRPr sz="1500" kern="1200">
                <a:solidFill>
                  <a:srgbClr val="466069"/>
                </a:solidFill>
                <a:latin typeface="Arial" panose="020B0604020202020204" pitchFamily="34" charset="0"/>
                <a:ea typeface="+mn-ea"/>
                <a:cs typeface="Arial" panose="020B0604020202020204" pitchFamily="34" charset="0"/>
              </a:defRPr>
            </a:lvl3pPr>
            <a:lvl4pPr marL="1181398" indent="-168772" algn="l" defTabSz="675084" rtl="0" eaLnBrk="1" latinLnBrk="0" hangingPunct="1">
              <a:lnSpc>
                <a:spcPct val="90000"/>
              </a:lnSpc>
              <a:spcBef>
                <a:spcPts val="369"/>
              </a:spcBef>
              <a:buFont typeface="Arial" panose="020B0604020202020204" pitchFamily="34" charset="0"/>
              <a:buChar char="•"/>
              <a:defRPr sz="1300" kern="1200">
                <a:solidFill>
                  <a:srgbClr val="466069"/>
                </a:solidFill>
                <a:latin typeface="Arial" panose="020B0604020202020204" pitchFamily="34" charset="0"/>
                <a:ea typeface="+mn-ea"/>
                <a:cs typeface="Arial" panose="020B0604020202020204" pitchFamily="34" charset="0"/>
              </a:defRPr>
            </a:lvl4pPr>
            <a:lvl5pPr marL="1518940" indent="-168772" algn="l" defTabSz="675084" rtl="0" eaLnBrk="1" latinLnBrk="0" hangingPunct="1">
              <a:lnSpc>
                <a:spcPct val="90000"/>
              </a:lnSpc>
              <a:spcBef>
                <a:spcPts val="369"/>
              </a:spcBef>
              <a:buFont typeface="Arial" panose="020B0604020202020204" pitchFamily="34" charset="0"/>
              <a:buChar char="•"/>
              <a:defRPr sz="1300" kern="1200">
                <a:solidFill>
                  <a:srgbClr val="466069"/>
                </a:solidFill>
                <a:latin typeface="Arial" panose="020B0604020202020204" pitchFamily="34" charset="0"/>
                <a:ea typeface="+mn-ea"/>
                <a:cs typeface="Arial" panose="020B0604020202020204" pitchFamily="34" charset="0"/>
              </a:defRPr>
            </a:lvl5pPr>
            <a:lvl6pPr marL="1856483"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6pPr>
            <a:lvl7pPr marL="2194025"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7pPr>
            <a:lvl8pPr marL="2531567"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8pPr>
            <a:lvl9pPr marL="2869109"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9pPr>
          </a:lstStyle>
          <a:p>
            <a:pPr marL="168275" indent="-168275"/>
            <a:endParaRPr lang="en-US" sz="1100" dirty="0">
              <a:latin typeface="Arial"/>
              <a:cs typeface="Arial"/>
            </a:endParaRPr>
          </a:p>
          <a:p>
            <a:pPr marL="168275" indent="-168275"/>
            <a:endParaRPr lang="en-US" sz="1100" dirty="0">
              <a:latin typeface="Arial"/>
              <a:cs typeface="Arial"/>
            </a:endParaRPr>
          </a:p>
          <a:p>
            <a:pPr marL="168275" indent="-168275"/>
            <a:r>
              <a:rPr lang="en-US" sz="1100" dirty="0">
                <a:latin typeface="Arial"/>
                <a:cs typeface="Arial"/>
              </a:rPr>
              <a:t>Home Appraiser Data (</a:t>
            </a:r>
            <a:r>
              <a:rPr lang="en-US" sz="1100" i="1" dirty="0">
                <a:latin typeface="Arial"/>
                <a:cs typeface="Arial"/>
              </a:rPr>
              <a:t>Updated Monthly</a:t>
            </a:r>
            <a:r>
              <a:rPr lang="en-US" sz="1100" dirty="0">
                <a:latin typeface="Arial"/>
                <a:cs typeface="Arial"/>
              </a:rPr>
              <a:t>): </a:t>
            </a:r>
            <a:r>
              <a:rPr lang="en-US" sz="1100" dirty="0">
                <a:latin typeface="Arial"/>
                <a:cs typeface="Arial"/>
                <a:hlinkClick r:id="rId2"/>
              </a:rPr>
              <a:t>https://www.hcpafl.org/</a:t>
            </a:r>
            <a:r>
              <a:rPr lang="en-US" sz="1100" dirty="0">
                <a:latin typeface="Arial"/>
                <a:cs typeface="Arial"/>
              </a:rPr>
              <a:t> </a:t>
            </a:r>
            <a:endParaRPr lang="en-US" sz="1100" dirty="0"/>
          </a:p>
          <a:p>
            <a:pPr marL="168275" indent="-168275"/>
            <a:endParaRPr lang="en-US" sz="1100" i="1" dirty="0">
              <a:latin typeface="Arial"/>
              <a:cs typeface="Arial"/>
            </a:endParaRPr>
          </a:p>
          <a:p>
            <a:pPr marL="168275" indent="-168275"/>
            <a:r>
              <a:rPr lang="en-US" sz="1100" dirty="0">
                <a:latin typeface="Arial"/>
                <a:cs typeface="Arial"/>
              </a:rPr>
              <a:t>Florida School Accountability Reports (</a:t>
            </a:r>
            <a:r>
              <a:rPr lang="en-US" sz="1100" i="1" dirty="0">
                <a:latin typeface="Arial"/>
                <a:cs typeface="Arial"/>
              </a:rPr>
              <a:t>Updated Semi-Annually</a:t>
            </a:r>
            <a:r>
              <a:rPr lang="en-US" sz="1100" dirty="0">
                <a:latin typeface="Arial"/>
                <a:cs typeface="Arial"/>
              </a:rPr>
              <a:t>): </a:t>
            </a:r>
            <a:r>
              <a:rPr lang="en-US" sz="1100" dirty="0">
                <a:latin typeface="Arial"/>
                <a:cs typeface="Arial"/>
                <a:hlinkClick r:id="rId3"/>
              </a:rPr>
              <a:t>http://www.fldoe.org/accountability/accountability-reporting/school-grades/</a:t>
            </a:r>
            <a:r>
              <a:rPr lang="en-US" sz="1100" dirty="0">
                <a:latin typeface="Arial"/>
                <a:cs typeface="Arial"/>
              </a:rPr>
              <a:t> </a:t>
            </a:r>
            <a:endParaRPr lang="en-US" sz="1100" dirty="0"/>
          </a:p>
          <a:p>
            <a:pPr marL="168275" indent="-168275"/>
            <a:endParaRPr lang="en-US" sz="1100" dirty="0">
              <a:latin typeface="Arial"/>
              <a:cs typeface="Arial"/>
            </a:endParaRPr>
          </a:p>
          <a:p>
            <a:pPr marL="168275" indent="-168275"/>
            <a:r>
              <a:rPr lang="en-US" sz="1100" dirty="0">
                <a:latin typeface="Arial"/>
                <a:cs typeface="Arial"/>
              </a:rPr>
              <a:t>Collected in multiple files, consolidated and cleaned in Alteryx </a:t>
            </a:r>
            <a:endParaRPr lang="en-US" sz="1100" dirty="0"/>
          </a:p>
          <a:p>
            <a:pPr marL="168275" indent="-168275"/>
            <a:endParaRPr lang="en-US" sz="1100" dirty="0">
              <a:latin typeface="Arial"/>
              <a:cs typeface="Arial"/>
            </a:endParaRPr>
          </a:p>
          <a:p>
            <a:pPr marL="168275" indent="-168275"/>
            <a:endParaRPr lang="en-US" sz="1100" dirty="0">
              <a:latin typeface="Arial"/>
              <a:cs typeface="Arial"/>
            </a:endParaRPr>
          </a:p>
          <a:p>
            <a:pPr marL="0" indent="0">
              <a:buNone/>
            </a:pPr>
            <a:endParaRPr lang="en-US" sz="1100" dirty="0"/>
          </a:p>
        </p:txBody>
      </p:sp>
      <p:pic>
        <p:nvPicPr>
          <p:cNvPr id="4" name="Picture 4" descr="Chart, bar chart&#10;&#10;Description automatically generated">
            <a:extLst>
              <a:ext uri="{FF2B5EF4-FFF2-40B4-BE49-F238E27FC236}">
                <a16:creationId xmlns:a16="http://schemas.microsoft.com/office/drawing/2014/main" id="{1CC157E7-93C1-40E5-82FF-AD761B8B8C9C}"/>
              </a:ext>
            </a:extLst>
          </p:cNvPr>
          <p:cNvPicPr>
            <a:picLocks noChangeAspect="1"/>
          </p:cNvPicPr>
          <p:nvPr/>
        </p:nvPicPr>
        <p:blipFill>
          <a:blip r:embed="rId4"/>
          <a:stretch>
            <a:fillRect/>
          </a:stretch>
        </p:blipFill>
        <p:spPr>
          <a:xfrm>
            <a:off x="795051" y="2860562"/>
            <a:ext cx="7859485" cy="2724664"/>
          </a:xfrm>
          <a:prstGeom prst="rect">
            <a:avLst/>
          </a:prstGeom>
        </p:spPr>
      </p:pic>
    </p:spTree>
    <p:extLst>
      <p:ext uri="{BB962C8B-B14F-4D97-AF65-F5344CB8AC3E}">
        <p14:creationId xmlns:p14="http://schemas.microsoft.com/office/powerpoint/2010/main" val="58275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C7DDA0-750A-47D0-B30E-B222DF370F71}"/>
              </a:ext>
            </a:extLst>
          </p:cNvPr>
          <p:cNvSpPr>
            <a:spLocks noGrp="1"/>
          </p:cNvSpPr>
          <p:nvPr>
            <p:ph type="title"/>
          </p:nvPr>
        </p:nvSpPr>
        <p:spPr>
          <a:xfrm>
            <a:off x="852297" y="502021"/>
            <a:ext cx="3025876" cy="2269958"/>
          </a:xfrm>
        </p:spPr>
        <p:txBody>
          <a:bodyPr anchor="b">
            <a:normAutofit/>
          </a:bodyPr>
          <a:lstStyle/>
          <a:p>
            <a:r>
              <a:rPr lang="en-US" dirty="0">
                <a:latin typeface="Arial"/>
                <a:cs typeface="Arial"/>
              </a:rPr>
              <a:t>Data Analysis with ….</a:t>
            </a:r>
            <a:endParaRPr lang="en-US" dirty="0"/>
          </a:p>
        </p:txBody>
      </p:sp>
      <p:sp>
        <p:nvSpPr>
          <p:cNvPr id="38" name="Rectangle 3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9144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28950" y="6400799"/>
            <a:ext cx="611504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9D842E83-8284-402F-A5A1-E6F6EFCB788D}"/>
              </a:ext>
            </a:extLst>
          </p:cNvPr>
          <p:cNvSpPr>
            <a:spLocks noGrp="1"/>
          </p:cNvSpPr>
          <p:nvPr/>
        </p:nvSpPr>
        <p:spPr>
          <a:xfrm>
            <a:off x="4013373" y="586822"/>
            <a:ext cx="4501977" cy="1645920"/>
          </a:xfrm>
          <a:prstGeom prst="rect">
            <a:avLst/>
          </a:prstGeom>
        </p:spPr>
        <p:txBody>
          <a:bodyPr vert="horz" lIns="91440" tIns="45720" rIns="91440" bIns="45720" rtlCol="0" anchor="ctr">
            <a:normAutofit fontScale="92500" lnSpcReduction="20000"/>
          </a:bodyPr>
          <a:lstStyle>
            <a:lvl1pPr marL="168772" indent="-168772" algn="l" defTabSz="675084" rtl="0" eaLnBrk="1" latinLnBrk="0" hangingPunct="1">
              <a:lnSpc>
                <a:spcPct val="90000"/>
              </a:lnSpc>
              <a:spcBef>
                <a:spcPts val="739"/>
              </a:spcBef>
              <a:buFont typeface="Arial" panose="020B0604020202020204" pitchFamily="34" charset="0"/>
              <a:buChar char="•"/>
              <a:defRPr sz="2100" kern="1200">
                <a:solidFill>
                  <a:srgbClr val="466069"/>
                </a:solidFill>
                <a:latin typeface="Arial" panose="020B0604020202020204" pitchFamily="34" charset="0"/>
                <a:ea typeface="+mn-ea"/>
                <a:cs typeface="Arial" panose="020B0604020202020204" pitchFamily="34" charset="0"/>
              </a:defRPr>
            </a:lvl1pPr>
            <a:lvl2pPr marL="506314" indent="-168772" algn="l" defTabSz="675084" rtl="0" eaLnBrk="1" latinLnBrk="0" hangingPunct="1">
              <a:lnSpc>
                <a:spcPct val="90000"/>
              </a:lnSpc>
              <a:spcBef>
                <a:spcPts val="369"/>
              </a:spcBef>
              <a:buFont typeface="Arial" panose="020B0604020202020204" pitchFamily="34" charset="0"/>
              <a:buChar char="•"/>
              <a:defRPr sz="1800" kern="1200">
                <a:solidFill>
                  <a:srgbClr val="466069"/>
                </a:solidFill>
                <a:latin typeface="Arial" panose="020B0604020202020204" pitchFamily="34" charset="0"/>
                <a:ea typeface="+mn-ea"/>
                <a:cs typeface="Arial" panose="020B0604020202020204" pitchFamily="34" charset="0"/>
              </a:defRPr>
            </a:lvl2pPr>
            <a:lvl3pPr marL="843856" indent="-168772" algn="l" defTabSz="675084" rtl="0" eaLnBrk="1" latinLnBrk="0" hangingPunct="1">
              <a:lnSpc>
                <a:spcPct val="90000"/>
              </a:lnSpc>
              <a:spcBef>
                <a:spcPts val="369"/>
              </a:spcBef>
              <a:buFont typeface="Arial" panose="020B0604020202020204" pitchFamily="34" charset="0"/>
              <a:buChar char="•"/>
              <a:defRPr sz="1500" kern="1200">
                <a:solidFill>
                  <a:srgbClr val="466069"/>
                </a:solidFill>
                <a:latin typeface="Arial" panose="020B0604020202020204" pitchFamily="34" charset="0"/>
                <a:ea typeface="+mn-ea"/>
                <a:cs typeface="Arial" panose="020B0604020202020204" pitchFamily="34" charset="0"/>
              </a:defRPr>
            </a:lvl3pPr>
            <a:lvl4pPr marL="1181398" indent="-168772" algn="l" defTabSz="675084" rtl="0" eaLnBrk="1" latinLnBrk="0" hangingPunct="1">
              <a:lnSpc>
                <a:spcPct val="90000"/>
              </a:lnSpc>
              <a:spcBef>
                <a:spcPts val="369"/>
              </a:spcBef>
              <a:buFont typeface="Arial" panose="020B0604020202020204" pitchFamily="34" charset="0"/>
              <a:buChar char="•"/>
              <a:defRPr sz="1300" kern="1200">
                <a:solidFill>
                  <a:srgbClr val="466069"/>
                </a:solidFill>
                <a:latin typeface="Arial" panose="020B0604020202020204" pitchFamily="34" charset="0"/>
                <a:ea typeface="+mn-ea"/>
                <a:cs typeface="Arial" panose="020B0604020202020204" pitchFamily="34" charset="0"/>
              </a:defRPr>
            </a:lvl4pPr>
            <a:lvl5pPr marL="1518940" indent="-168772" algn="l" defTabSz="675084" rtl="0" eaLnBrk="1" latinLnBrk="0" hangingPunct="1">
              <a:lnSpc>
                <a:spcPct val="90000"/>
              </a:lnSpc>
              <a:spcBef>
                <a:spcPts val="369"/>
              </a:spcBef>
              <a:buFont typeface="Arial" panose="020B0604020202020204" pitchFamily="34" charset="0"/>
              <a:buChar char="•"/>
              <a:defRPr sz="1300" kern="1200">
                <a:solidFill>
                  <a:srgbClr val="466069"/>
                </a:solidFill>
                <a:latin typeface="Arial" panose="020B0604020202020204" pitchFamily="34" charset="0"/>
                <a:ea typeface="+mn-ea"/>
                <a:cs typeface="Arial" panose="020B0604020202020204" pitchFamily="34" charset="0"/>
              </a:defRPr>
            </a:lvl5pPr>
            <a:lvl6pPr marL="1856483"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6pPr>
            <a:lvl7pPr marL="2194025"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7pPr>
            <a:lvl8pPr marL="2531567"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8pPr>
            <a:lvl9pPr marL="2869109"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9pPr>
          </a:lstStyle>
          <a:p>
            <a:pPr marL="168275" indent="-168275"/>
            <a:endParaRPr lang="en-US" sz="1100" dirty="0">
              <a:latin typeface="Arial"/>
              <a:cs typeface="Arial"/>
            </a:endParaRPr>
          </a:p>
          <a:p>
            <a:pPr marL="168275" indent="-168275"/>
            <a:endParaRPr lang="en-US" sz="1100" dirty="0">
              <a:latin typeface="Arial"/>
              <a:cs typeface="Arial"/>
            </a:endParaRPr>
          </a:p>
          <a:p>
            <a:pPr marL="168275" indent="-168275"/>
            <a:r>
              <a:rPr lang="en-US" sz="1100" dirty="0">
                <a:latin typeface="Arial"/>
                <a:cs typeface="Arial"/>
              </a:rPr>
              <a:t>Home Appraiser Data (</a:t>
            </a:r>
            <a:r>
              <a:rPr lang="en-US" sz="1100" i="1" dirty="0">
                <a:latin typeface="Arial"/>
                <a:cs typeface="Arial"/>
              </a:rPr>
              <a:t>Updated Monthly</a:t>
            </a:r>
            <a:r>
              <a:rPr lang="en-US" sz="1100" dirty="0">
                <a:latin typeface="Arial"/>
                <a:cs typeface="Arial"/>
              </a:rPr>
              <a:t>): </a:t>
            </a:r>
            <a:r>
              <a:rPr lang="en-US" sz="1100" dirty="0">
                <a:latin typeface="Arial"/>
                <a:cs typeface="Arial"/>
                <a:hlinkClick r:id="rId2"/>
              </a:rPr>
              <a:t>https://www.hcpafl.org/</a:t>
            </a:r>
            <a:r>
              <a:rPr lang="en-US" sz="1100" dirty="0">
                <a:latin typeface="Arial"/>
                <a:cs typeface="Arial"/>
              </a:rPr>
              <a:t> </a:t>
            </a:r>
            <a:endParaRPr lang="en-US" sz="1100" dirty="0"/>
          </a:p>
          <a:p>
            <a:pPr marL="168275" indent="-168275"/>
            <a:endParaRPr lang="en-US" sz="1100" i="1" dirty="0">
              <a:latin typeface="Arial"/>
              <a:cs typeface="Arial"/>
            </a:endParaRPr>
          </a:p>
          <a:p>
            <a:pPr marL="168275" indent="-168275"/>
            <a:r>
              <a:rPr lang="en-US" sz="1100" dirty="0">
                <a:latin typeface="Arial"/>
                <a:cs typeface="Arial"/>
              </a:rPr>
              <a:t>Florida School Accountability Reports (</a:t>
            </a:r>
            <a:r>
              <a:rPr lang="en-US" sz="1100" i="1" dirty="0">
                <a:latin typeface="Arial"/>
                <a:cs typeface="Arial"/>
              </a:rPr>
              <a:t>Updated Semi-Annually</a:t>
            </a:r>
            <a:r>
              <a:rPr lang="en-US" sz="1100" dirty="0">
                <a:latin typeface="Arial"/>
                <a:cs typeface="Arial"/>
              </a:rPr>
              <a:t>): </a:t>
            </a:r>
            <a:r>
              <a:rPr lang="en-US" sz="1100" dirty="0">
                <a:latin typeface="Arial"/>
                <a:cs typeface="Arial"/>
                <a:hlinkClick r:id="rId3"/>
              </a:rPr>
              <a:t>http://www.fldoe.org/accountability/accountability-reporting/school-grades/</a:t>
            </a:r>
            <a:r>
              <a:rPr lang="en-US" sz="1100" dirty="0">
                <a:latin typeface="Arial"/>
                <a:cs typeface="Arial"/>
              </a:rPr>
              <a:t> </a:t>
            </a:r>
            <a:endParaRPr lang="en-US" sz="1100" dirty="0"/>
          </a:p>
          <a:p>
            <a:pPr marL="168275" indent="-168275"/>
            <a:endParaRPr lang="en-US" sz="1100" dirty="0">
              <a:latin typeface="Arial"/>
              <a:cs typeface="Arial"/>
            </a:endParaRPr>
          </a:p>
          <a:p>
            <a:pPr marL="168275" indent="-168275"/>
            <a:r>
              <a:rPr lang="en-US" sz="1100" dirty="0">
                <a:latin typeface="Arial"/>
                <a:cs typeface="Arial"/>
              </a:rPr>
              <a:t>Collected in multiple files, consolidated and cleaned in Alteryx </a:t>
            </a:r>
            <a:endParaRPr lang="en-US" sz="1100" dirty="0"/>
          </a:p>
          <a:p>
            <a:pPr marL="168275" indent="-168275"/>
            <a:endParaRPr lang="en-US" sz="1100" dirty="0">
              <a:latin typeface="Arial"/>
              <a:cs typeface="Arial"/>
            </a:endParaRPr>
          </a:p>
          <a:p>
            <a:pPr marL="168275" indent="-168275"/>
            <a:endParaRPr lang="en-US" sz="1100" dirty="0">
              <a:latin typeface="Arial"/>
              <a:cs typeface="Arial"/>
            </a:endParaRPr>
          </a:p>
          <a:p>
            <a:pPr marL="0" indent="0">
              <a:buNone/>
            </a:pPr>
            <a:endParaRPr lang="en-US" sz="1100" dirty="0"/>
          </a:p>
        </p:txBody>
      </p:sp>
      <p:pic>
        <p:nvPicPr>
          <p:cNvPr id="4" name="Picture 4" descr="Chart, bar chart&#10;&#10;Description automatically generated">
            <a:extLst>
              <a:ext uri="{FF2B5EF4-FFF2-40B4-BE49-F238E27FC236}">
                <a16:creationId xmlns:a16="http://schemas.microsoft.com/office/drawing/2014/main" id="{1CC157E7-93C1-40E5-82FF-AD761B8B8C9C}"/>
              </a:ext>
            </a:extLst>
          </p:cNvPr>
          <p:cNvPicPr>
            <a:picLocks noChangeAspect="1"/>
          </p:cNvPicPr>
          <p:nvPr/>
        </p:nvPicPr>
        <p:blipFill>
          <a:blip r:embed="rId4"/>
          <a:stretch>
            <a:fillRect/>
          </a:stretch>
        </p:blipFill>
        <p:spPr>
          <a:xfrm>
            <a:off x="795051" y="2860562"/>
            <a:ext cx="7859485" cy="2724664"/>
          </a:xfrm>
          <a:prstGeom prst="rect">
            <a:avLst/>
          </a:prstGeom>
        </p:spPr>
      </p:pic>
    </p:spTree>
    <p:extLst>
      <p:ext uri="{BB962C8B-B14F-4D97-AF65-F5344CB8AC3E}">
        <p14:creationId xmlns:p14="http://schemas.microsoft.com/office/powerpoint/2010/main" val="1182192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8">
            <a:extLst>
              <a:ext uri="{FF2B5EF4-FFF2-40B4-BE49-F238E27FC236}">
                <a16:creationId xmlns:a16="http://schemas.microsoft.com/office/drawing/2014/main" id="{398F3DEE-0E56-499F-AFAE-C2DA7C2C8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50">
            <a:extLst>
              <a:ext uri="{FF2B5EF4-FFF2-40B4-BE49-F238E27FC236}">
                <a16:creationId xmlns:a16="http://schemas.microsoft.com/office/drawing/2014/main" id="{E85CCF60-79A2-440A-86A2-1A64A59F7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52">
            <a:extLst>
              <a:ext uri="{FF2B5EF4-FFF2-40B4-BE49-F238E27FC236}">
                <a16:creationId xmlns:a16="http://schemas.microsoft.com/office/drawing/2014/main" id="{3F2162BA-EECD-43E0-99D9-C00B19482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2900" y="8482"/>
            <a:ext cx="2676207"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Shape 54">
            <a:extLst>
              <a:ext uri="{FF2B5EF4-FFF2-40B4-BE49-F238E27FC236}">
                <a16:creationId xmlns:a16="http://schemas.microsoft.com/office/drawing/2014/main" id="{160DB805-F71F-46BB-A8CC-74F6D8306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Rectangle 56">
            <a:extLst>
              <a:ext uri="{FF2B5EF4-FFF2-40B4-BE49-F238E27FC236}">
                <a16:creationId xmlns:a16="http://schemas.microsoft.com/office/drawing/2014/main" id="{6F91054C-3439-420E-88EB-F0A5637EC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4123" y="3164497"/>
            <a:ext cx="4355594" cy="3030557"/>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D4EE61-6A47-4DBA-8001-789968049CDC}"/>
              </a:ext>
            </a:extLst>
          </p:cNvPr>
          <p:cNvSpPr>
            <a:spLocks noGrp="1"/>
          </p:cNvSpPr>
          <p:nvPr>
            <p:ph type="title"/>
          </p:nvPr>
        </p:nvSpPr>
        <p:spPr>
          <a:xfrm>
            <a:off x="505305" y="2759383"/>
            <a:ext cx="2171679" cy="2834223"/>
          </a:xfrm>
        </p:spPr>
        <p:txBody>
          <a:bodyPr vert="horz" lIns="91440" tIns="45720" rIns="91440" bIns="45720" rtlCol="0" anchor="t">
            <a:normAutofit/>
          </a:bodyPr>
          <a:lstStyle/>
          <a:p>
            <a:pPr defTabSz="914400"/>
            <a:r>
              <a:rPr lang="en-US" sz="3500" dirty="0">
                <a:solidFill>
                  <a:srgbClr val="FFFFFF"/>
                </a:solidFill>
                <a:latin typeface="+mj-lt"/>
                <a:cs typeface="+mj-cs"/>
              </a:rPr>
              <a:t>Tools Used </a:t>
            </a:r>
            <a:br>
              <a:rPr lang="en-US" sz="3500">
                <a:solidFill>
                  <a:srgbClr val="FFFFFF"/>
                </a:solidFill>
                <a:latin typeface="+mj-lt"/>
                <a:cs typeface="+mj-cs"/>
              </a:rPr>
            </a:br>
            <a:endParaRPr lang="en-US" sz="3500">
              <a:solidFill>
                <a:srgbClr val="FFFFFF"/>
              </a:solidFill>
              <a:latin typeface="+mj-lt"/>
              <a:cs typeface="+mj-cs"/>
            </a:endParaRPr>
          </a:p>
        </p:txBody>
      </p:sp>
      <p:pic>
        <p:nvPicPr>
          <p:cNvPr id="5" name="Picture 4">
            <a:extLst>
              <a:ext uri="{FF2B5EF4-FFF2-40B4-BE49-F238E27FC236}">
                <a16:creationId xmlns:a16="http://schemas.microsoft.com/office/drawing/2014/main" id="{8EB8442C-227C-498C-9445-53DDDF350015}"/>
              </a:ext>
            </a:extLst>
          </p:cNvPr>
          <p:cNvPicPr>
            <a:picLocks noChangeAspect="1"/>
          </p:cNvPicPr>
          <p:nvPr/>
        </p:nvPicPr>
        <p:blipFill>
          <a:blip r:embed="rId2"/>
          <a:stretch>
            <a:fillRect/>
          </a:stretch>
        </p:blipFill>
        <p:spPr>
          <a:xfrm>
            <a:off x="6065408" y="2444287"/>
            <a:ext cx="2573287" cy="630192"/>
          </a:xfrm>
          <a:prstGeom prst="rect">
            <a:avLst/>
          </a:prstGeom>
        </p:spPr>
      </p:pic>
      <p:pic>
        <p:nvPicPr>
          <p:cNvPr id="3" name="Picture 3" descr="A picture containing text, clipart&#10;&#10;Description automatically generated">
            <a:extLst>
              <a:ext uri="{FF2B5EF4-FFF2-40B4-BE49-F238E27FC236}">
                <a16:creationId xmlns:a16="http://schemas.microsoft.com/office/drawing/2014/main" id="{2D32A8D8-C52A-4167-B74D-BEF7A7CE3B7F}"/>
              </a:ext>
            </a:extLst>
          </p:cNvPr>
          <p:cNvPicPr>
            <a:picLocks noChangeAspect="1"/>
          </p:cNvPicPr>
          <p:nvPr/>
        </p:nvPicPr>
        <p:blipFill>
          <a:blip r:embed="rId3"/>
          <a:stretch>
            <a:fillRect/>
          </a:stretch>
        </p:blipFill>
        <p:spPr>
          <a:xfrm>
            <a:off x="3539368" y="2073852"/>
            <a:ext cx="2279959" cy="1281047"/>
          </a:xfrm>
          <a:prstGeom prst="rect">
            <a:avLst/>
          </a:prstGeom>
        </p:spPr>
      </p:pic>
      <p:pic>
        <p:nvPicPr>
          <p:cNvPr id="6" name="Picture 5">
            <a:extLst>
              <a:ext uri="{FF2B5EF4-FFF2-40B4-BE49-F238E27FC236}">
                <a16:creationId xmlns:a16="http://schemas.microsoft.com/office/drawing/2014/main" id="{C8EC4B19-F20C-43AD-B089-20400AE3A07B}"/>
              </a:ext>
            </a:extLst>
          </p:cNvPr>
          <p:cNvPicPr>
            <a:picLocks noChangeAspect="1"/>
          </p:cNvPicPr>
          <p:nvPr/>
        </p:nvPicPr>
        <p:blipFill>
          <a:blip r:embed="rId4"/>
          <a:stretch>
            <a:fillRect/>
          </a:stretch>
        </p:blipFill>
        <p:spPr>
          <a:xfrm>
            <a:off x="3191358" y="3610107"/>
            <a:ext cx="3048746" cy="1413911"/>
          </a:xfrm>
          <a:prstGeom prst="rect">
            <a:avLst/>
          </a:prstGeom>
        </p:spPr>
      </p:pic>
      <p:pic>
        <p:nvPicPr>
          <p:cNvPr id="4" name="Picture 6" descr="A picture containing text, clipart&#10;&#10;Description automatically generated">
            <a:extLst>
              <a:ext uri="{FF2B5EF4-FFF2-40B4-BE49-F238E27FC236}">
                <a16:creationId xmlns:a16="http://schemas.microsoft.com/office/drawing/2014/main" id="{E209338C-A935-497F-AC00-33BE30D985B0}"/>
              </a:ext>
            </a:extLst>
          </p:cNvPr>
          <p:cNvPicPr>
            <a:picLocks noChangeAspect="1"/>
          </p:cNvPicPr>
          <p:nvPr/>
        </p:nvPicPr>
        <p:blipFill>
          <a:blip r:embed="rId5"/>
          <a:stretch>
            <a:fillRect/>
          </a:stretch>
        </p:blipFill>
        <p:spPr>
          <a:xfrm>
            <a:off x="5350966" y="1306636"/>
            <a:ext cx="2743200" cy="992847"/>
          </a:xfrm>
          <a:prstGeom prst="rect">
            <a:avLst/>
          </a:prstGeom>
        </p:spPr>
      </p:pic>
      <p:pic>
        <p:nvPicPr>
          <p:cNvPr id="8" name="Picture 7">
            <a:extLst>
              <a:ext uri="{FF2B5EF4-FFF2-40B4-BE49-F238E27FC236}">
                <a16:creationId xmlns:a16="http://schemas.microsoft.com/office/drawing/2014/main" id="{9EB39804-C15A-415A-A68E-68705EC0CDFF}"/>
              </a:ext>
            </a:extLst>
          </p:cNvPr>
          <p:cNvPicPr>
            <a:picLocks noChangeAspect="1"/>
          </p:cNvPicPr>
          <p:nvPr/>
        </p:nvPicPr>
        <p:blipFill>
          <a:blip r:embed="rId6"/>
          <a:stretch>
            <a:fillRect/>
          </a:stretch>
        </p:blipFill>
        <p:spPr>
          <a:xfrm>
            <a:off x="6353387" y="3697037"/>
            <a:ext cx="2114659" cy="1378021"/>
          </a:xfrm>
          <a:prstGeom prst="rect">
            <a:avLst/>
          </a:prstGeom>
        </p:spPr>
      </p:pic>
    </p:spTree>
    <p:extLst>
      <p:ext uri="{BB962C8B-B14F-4D97-AF65-F5344CB8AC3E}">
        <p14:creationId xmlns:p14="http://schemas.microsoft.com/office/powerpoint/2010/main" val="1573895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Rectangle 4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152B87-6D32-439A-BA53-8E1207933F54}"/>
              </a:ext>
            </a:extLst>
          </p:cNvPr>
          <p:cNvSpPr>
            <a:spLocks noGrp="1"/>
          </p:cNvSpPr>
          <p:nvPr>
            <p:ph type="title"/>
          </p:nvPr>
        </p:nvSpPr>
        <p:spPr>
          <a:xfrm>
            <a:off x="350041" y="586855"/>
            <a:ext cx="2401025" cy="3387497"/>
          </a:xfrm>
        </p:spPr>
        <p:txBody>
          <a:bodyPr anchor="b">
            <a:normAutofit/>
          </a:bodyPr>
          <a:lstStyle/>
          <a:p>
            <a:pPr algn="r"/>
            <a:r>
              <a:rPr lang="en-US" dirty="0">
                <a:solidFill>
                  <a:srgbClr val="FFFFFF"/>
                </a:solidFill>
                <a:latin typeface="Arial"/>
                <a:cs typeface="Arial"/>
              </a:rPr>
              <a:t>Data Conclusion from Machine Learning</a:t>
            </a:r>
            <a:endParaRPr lang="en-US" dirty="0">
              <a:solidFill>
                <a:srgbClr val="FFFFFF"/>
              </a:solidFill>
            </a:endParaRPr>
          </a:p>
        </p:txBody>
      </p:sp>
      <p:sp>
        <p:nvSpPr>
          <p:cNvPr id="3" name="Content Placeholder 2">
            <a:extLst>
              <a:ext uri="{FF2B5EF4-FFF2-40B4-BE49-F238E27FC236}">
                <a16:creationId xmlns:a16="http://schemas.microsoft.com/office/drawing/2014/main" id="{CBBBCA5A-1D6E-4F0B-81EB-798F956C7E52}"/>
              </a:ext>
            </a:extLst>
          </p:cNvPr>
          <p:cNvSpPr>
            <a:spLocks noGrp="1"/>
          </p:cNvSpPr>
          <p:nvPr>
            <p:ph idx="1"/>
          </p:nvPr>
        </p:nvSpPr>
        <p:spPr>
          <a:xfrm>
            <a:off x="3607694" y="649480"/>
            <a:ext cx="4916510" cy="5546047"/>
          </a:xfrm>
        </p:spPr>
        <p:txBody>
          <a:bodyPr vert="horz" lIns="91440" tIns="45720" rIns="91440" bIns="45720" rtlCol="0" anchor="ctr">
            <a:normAutofit/>
          </a:bodyPr>
          <a:lstStyle/>
          <a:p>
            <a:pPr marL="106045" indent="0">
              <a:spcAft>
                <a:spcPts val="400"/>
              </a:spcAft>
              <a:buNone/>
            </a:pPr>
            <a:r>
              <a:rPr lang="en-US" sz="1700" dirty="0">
                <a:latin typeface="Arial"/>
                <a:cs typeface="Arial"/>
              </a:rPr>
              <a:t>In conclusion, the relationships identified were between more bathrooms and the size of the dwelling relative to the lot size. </a:t>
            </a:r>
            <a:endParaRPr lang="en-US" sz="1700" dirty="0"/>
          </a:p>
          <a:p>
            <a:pPr marL="106045" indent="0">
              <a:spcAft>
                <a:spcPts val="400"/>
              </a:spcAft>
              <a:buNone/>
            </a:pPr>
            <a:r>
              <a:rPr lang="en-US" sz="1700" dirty="0">
                <a:latin typeface="Arial"/>
                <a:cs typeface="Arial"/>
              </a:rPr>
              <a:t>There is a 2.5% more chance of turnover in dwellings with less or one bathroom, compared to the lot size, and the relationship between the dwelling size represented a 3% more likely for a property to turnover.  </a:t>
            </a:r>
            <a:endParaRPr lang="en-US" sz="1700" dirty="0"/>
          </a:p>
          <a:p>
            <a:pPr marL="106045" indent="0">
              <a:spcAft>
                <a:spcPts val="400"/>
              </a:spcAft>
              <a:buNone/>
            </a:pPr>
            <a:r>
              <a:rPr lang="en-US" sz="1700" dirty="0">
                <a:latin typeface="Arial"/>
                <a:cs typeface="Arial"/>
              </a:rPr>
              <a:t>With larger homes with more bathrooms on larger lots, indicate that more expensive properties are turning over faster than lower-priced modest homes. </a:t>
            </a:r>
            <a:endParaRPr lang="en-US" sz="1700" dirty="0"/>
          </a:p>
          <a:p>
            <a:pPr marL="106045" indent="0">
              <a:spcAft>
                <a:spcPts val="400"/>
              </a:spcAft>
              <a:buNone/>
            </a:pPr>
            <a:r>
              <a:rPr lang="en-US" sz="1700" dirty="0">
                <a:latin typeface="Arial"/>
                <a:cs typeface="Arial"/>
              </a:rPr>
              <a:t>Finally, the data also gave us nine neighborhoods that experienced the least turnover, meaning that current owners are likely to possess more equity in the properties to be targeted for listing opportunities. </a:t>
            </a:r>
            <a:endParaRPr lang="en-US" sz="1700" dirty="0"/>
          </a:p>
          <a:p>
            <a:pPr marL="168275" indent="-168275"/>
            <a:endParaRPr lang="en-US" sz="1700" dirty="0"/>
          </a:p>
        </p:txBody>
      </p:sp>
      <p:pic>
        <p:nvPicPr>
          <p:cNvPr id="4" name="New Recording">
            <a:hlinkClick r:id="" action="ppaction://media"/>
            <a:extLst>
              <a:ext uri="{FF2B5EF4-FFF2-40B4-BE49-F238E27FC236}">
                <a16:creationId xmlns:a16="http://schemas.microsoft.com/office/drawing/2014/main" id="{768051A9-A9B5-4B13-B1BC-A5C990972F3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16472" y="6421076"/>
            <a:ext cx="304800" cy="304800"/>
          </a:xfrm>
          <a:prstGeom prst="rect">
            <a:avLst/>
          </a:prstGeom>
        </p:spPr>
      </p:pic>
    </p:spTree>
    <p:extLst>
      <p:ext uri="{BB962C8B-B14F-4D97-AF65-F5344CB8AC3E}">
        <p14:creationId xmlns:p14="http://schemas.microsoft.com/office/powerpoint/2010/main" val="3694153644"/>
      </p:ext>
    </p:extLst>
  </p:cSld>
  <p:clrMapOvr>
    <a:masterClrMapping/>
  </p:clrMapOvr>
  <mc:AlternateContent xmlns:mc="http://schemas.openxmlformats.org/markup-compatibility/2006" xmlns:p14="http://schemas.microsoft.com/office/powerpoint/2010/main">
    <mc:Choice Requires="p14">
      <p:transition spd="slow" p14:dur="2000" advTm="43533"/>
    </mc:Choice>
    <mc:Fallback xmlns="">
      <p:transition spd="slow" advTm="43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75420"/>
            <a:ext cx="9036541" cy="4093306"/>
            <a:chOff x="1" y="2075420"/>
            <a:chExt cx="12048729" cy="4093306"/>
          </a:xfrm>
        </p:grpSpPr>
        <p:sp>
          <p:nvSpPr>
            <p:cNvPr id="15" name="Oval 14">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79052" y="1131512"/>
            <a:ext cx="2796461" cy="533439"/>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4654" y="317578"/>
            <a:ext cx="411480" cy="549007"/>
            <a:chOff x="7029447" y="3514725"/>
            <a:chExt cx="1285875" cy="549007"/>
          </a:xfrm>
        </p:grpSpPr>
        <p:cxnSp>
          <p:nvCxnSpPr>
            <p:cNvPr id="25" name="Straight Connector 2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5">
            <a:extLst>
              <a:ext uri="{FF2B5EF4-FFF2-40B4-BE49-F238E27FC236}">
                <a16:creationId xmlns:a16="http://schemas.microsoft.com/office/drawing/2014/main" id="{0031C37C-1946-4E46-ACD8-150F187B5129}"/>
              </a:ext>
            </a:extLst>
          </p:cNvPr>
          <p:cNvPicPr>
            <a:picLocks noChangeAspect="1"/>
          </p:cNvPicPr>
          <p:nvPr/>
        </p:nvPicPr>
        <p:blipFill rotWithShape="1">
          <a:blip r:embed="rId4"/>
          <a:srcRect l="21797" r="17313" b="1"/>
          <a:stretch/>
        </p:blipFill>
        <p:spPr>
          <a:xfrm>
            <a:off x="469942" y="317578"/>
            <a:ext cx="8138333" cy="3508437"/>
          </a:xfrm>
          <a:prstGeom prst="rect">
            <a:avLst/>
          </a:prstGeom>
        </p:spPr>
      </p:pic>
      <p:grpSp>
        <p:nvGrpSpPr>
          <p:cNvPr id="30" name="Group 2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317544" y="536210"/>
            <a:ext cx="304800" cy="322326"/>
            <a:chOff x="215328" y="-46937"/>
            <a:chExt cx="304800" cy="2773841"/>
          </a:xfrm>
        </p:grpSpPr>
        <p:cxnSp>
          <p:nvCxnSpPr>
            <p:cNvPr id="31" name="Straight Connector 3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140785"/>
            <a:ext cx="4571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45786" y="5940561"/>
            <a:ext cx="1285875" cy="549007"/>
            <a:chOff x="7029447" y="3514725"/>
            <a:chExt cx="1285875" cy="549007"/>
          </a:xfrm>
        </p:grpSpPr>
        <p:cxnSp>
          <p:nvCxnSpPr>
            <p:cNvPr id="39" name="Straight Connector 3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110372D-7261-40B3-AC5D-EC5868974E85}"/>
              </a:ext>
            </a:extLst>
          </p:cNvPr>
          <p:cNvSpPr>
            <a:spLocks noGrp="1"/>
          </p:cNvSpPr>
          <p:nvPr>
            <p:ph type="title"/>
          </p:nvPr>
        </p:nvSpPr>
        <p:spPr>
          <a:xfrm>
            <a:off x="473202" y="4018137"/>
            <a:ext cx="3426795" cy="2129586"/>
          </a:xfrm>
          <a:noFill/>
        </p:spPr>
        <p:txBody>
          <a:bodyPr anchor="t">
            <a:normAutofit/>
          </a:bodyPr>
          <a:lstStyle/>
          <a:p>
            <a:r>
              <a:rPr lang="en-US" sz="2900">
                <a:solidFill>
                  <a:schemeClr val="bg1"/>
                </a:solidFill>
                <a:latin typeface="Arial"/>
                <a:cs typeface="Arial"/>
              </a:rPr>
              <a:t>Fast Facts from the Tampa Bay Economic Development Council </a:t>
            </a:r>
            <a:endParaRPr lang="en-US" sz="2900">
              <a:solidFill>
                <a:schemeClr val="bg1"/>
              </a:solidFill>
            </a:endParaRPr>
          </a:p>
        </p:txBody>
      </p:sp>
      <p:sp>
        <p:nvSpPr>
          <p:cNvPr id="3" name="Content Placeholder 2">
            <a:extLst>
              <a:ext uri="{FF2B5EF4-FFF2-40B4-BE49-F238E27FC236}">
                <a16:creationId xmlns:a16="http://schemas.microsoft.com/office/drawing/2014/main" id="{BD50BF75-D0B7-48F2-94FC-1A2928649005}"/>
              </a:ext>
            </a:extLst>
          </p:cNvPr>
          <p:cNvSpPr>
            <a:spLocks noGrp="1"/>
          </p:cNvSpPr>
          <p:nvPr>
            <p:ph idx="1"/>
          </p:nvPr>
        </p:nvSpPr>
        <p:spPr>
          <a:xfrm>
            <a:off x="4114560" y="4096431"/>
            <a:ext cx="4255578" cy="2129599"/>
          </a:xfrm>
          <a:noFill/>
        </p:spPr>
        <p:txBody>
          <a:bodyPr vert="horz" lIns="91440" tIns="45720" rIns="91440" bIns="45720" rtlCol="0" anchor="t">
            <a:noAutofit/>
          </a:bodyPr>
          <a:lstStyle/>
          <a:p>
            <a:pPr marL="168275" indent="-168275"/>
            <a:r>
              <a:rPr lang="en-US" sz="1050" dirty="0">
                <a:solidFill>
                  <a:schemeClr val="bg1"/>
                </a:solidFill>
                <a:latin typeface="Arial"/>
                <a:cs typeface="Arial"/>
              </a:rPr>
              <a:t>The Tampa Metropolitan Area has more than 3.1 million residents</a:t>
            </a:r>
          </a:p>
          <a:p>
            <a:pPr marL="168275" indent="-168275"/>
            <a:r>
              <a:rPr lang="en-US" sz="1050" dirty="0">
                <a:solidFill>
                  <a:schemeClr val="bg1"/>
                </a:solidFill>
                <a:latin typeface="Arial"/>
                <a:cs typeface="Arial"/>
              </a:rPr>
              <a:t>Population growth is expected to be 25% over the next 20 years</a:t>
            </a:r>
          </a:p>
          <a:p>
            <a:pPr marL="168275" indent="-168275"/>
            <a:r>
              <a:rPr lang="en-US" sz="1050" dirty="0">
                <a:solidFill>
                  <a:schemeClr val="bg1"/>
                </a:solidFill>
                <a:latin typeface="Arial"/>
                <a:cs typeface="Arial"/>
              </a:rPr>
              <a:t>Tampa Bay's high growth industries include financial and professional services, as well as information technology, manufacturing, and distribution and logistics</a:t>
            </a:r>
            <a:endParaRPr lang="en-US" sz="1050">
              <a:solidFill>
                <a:schemeClr val="bg1"/>
              </a:solidFill>
            </a:endParaRPr>
          </a:p>
          <a:p>
            <a:pPr marL="168275" indent="-168275"/>
            <a:r>
              <a:rPr lang="en-US" sz="1050" dirty="0">
                <a:solidFill>
                  <a:schemeClr val="bg1"/>
                </a:solidFill>
                <a:latin typeface="Arial"/>
                <a:cs typeface="Arial"/>
              </a:rPr>
              <a:t>The typical value of a home in Tampa is $270,958 as of October 2020</a:t>
            </a:r>
            <a:endParaRPr lang="en-US" sz="1050">
              <a:solidFill>
                <a:schemeClr val="bg1"/>
              </a:solidFill>
            </a:endParaRPr>
          </a:p>
          <a:p>
            <a:pPr marL="168275" indent="-168275"/>
            <a:r>
              <a:rPr lang="en-US" sz="1050" dirty="0">
                <a:solidFill>
                  <a:schemeClr val="bg1"/>
                </a:solidFill>
                <a:latin typeface="Arial"/>
                <a:cs typeface="Arial"/>
              </a:rPr>
              <a:t>The most expensive neighborhood in Tampa is Sunset Park and the most affordable neighborhood is East Tampa</a:t>
            </a:r>
            <a:endParaRPr lang="en-US" sz="1050">
              <a:solidFill>
                <a:schemeClr val="bg1"/>
              </a:solidFill>
            </a:endParaRPr>
          </a:p>
          <a:p>
            <a:pPr marL="168275" indent="-168275"/>
            <a:r>
              <a:rPr lang="en-US" sz="1050" dirty="0">
                <a:solidFill>
                  <a:schemeClr val="bg1"/>
                </a:solidFill>
                <a:latin typeface="Arial"/>
                <a:cs typeface="Arial"/>
              </a:rPr>
              <a:t>The Kiplinger publication reports that Tampa Bay home prices have increased by 94% since the last cycle market bottom in 2012.</a:t>
            </a:r>
          </a:p>
          <a:p>
            <a:pPr marL="168275" indent="-168275"/>
            <a:endParaRPr lang="en-US" sz="1000">
              <a:solidFill>
                <a:schemeClr val="bg1"/>
              </a:solidFill>
            </a:endParaRPr>
          </a:p>
        </p:txBody>
      </p:sp>
      <p:sp>
        <p:nvSpPr>
          <p:cNvPr id="4" name="TextBox 3">
            <a:extLst>
              <a:ext uri="{FF2B5EF4-FFF2-40B4-BE49-F238E27FC236}">
                <a16:creationId xmlns:a16="http://schemas.microsoft.com/office/drawing/2014/main" id="{D972F9E0-80EC-47EE-9722-CC0152EE76B8}"/>
              </a:ext>
            </a:extLst>
          </p:cNvPr>
          <p:cNvSpPr txBox="1"/>
          <p:nvPr/>
        </p:nvSpPr>
        <p:spPr>
          <a:xfrm>
            <a:off x="5909154" y="123694"/>
            <a:ext cx="2743200" cy="20005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700" b="1" dirty="0">
                <a:solidFill>
                  <a:schemeClr val="bg1"/>
                </a:solidFill>
                <a:ea typeface="+mn-lt"/>
                <a:cs typeface="+mn-lt"/>
              </a:rPr>
              <a:t>©</a:t>
            </a:r>
            <a:r>
              <a:rPr lang="en-US" sz="700" b="1" dirty="0">
                <a:solidFill>
                  <a:schemeClr val="bg1"/>
                </a:solidFill>
                <a:cs typeface="Arial"/>
              </a:rPr>
              <a:t> </a:t>
            </a:r>
            <a:r>
              <a:rPr lang="en-US" sz="700" dirty="0">
                <a:solidFill>
                  <a:schemeClr val="bg1"/>
                </a:solidFill>
                <a:cs typeface="Arial"/>
              </a:rPr>
              <a:t>McNichols</a:t>
            </a:r>
          </a:p>
        </p:txBody>
      </p:sp>
      <p:pic>
        <p:nvPicPr>
          <p:cNvPr id="21" name="Audio 20">
            <a:hlinkClick r:id="" action="ppaction://media"/>
            <a:extLst>
              <a:ext uri="{FF2B5EF4-FFF2-40B4-BE49-F238E27FC236}">
                <a16:creationId xmlns:a16="http://schemas.microsoft.com/office/drawing/2014/main" id="{0AA94786-B51D-4FF2-B785-94B4C02200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523404378"/>
      </p:ext>
    </p:extLst>
  </p:cSld>
  <p:clrMapOvr>
    <a:masterClrMapping/>
  </p:clrMapOvr>
  <mc:AlternateContent xmlns:mc="http://schemas.openxmlformats.org/markup-compatibility/2006" xmlns:p14="http://schemas.microsoft.com/office/powerpoint/2010/main">
    <mc:Choice Requires="p14">
      <p:transition spd="slow" p14:dur="2000" advTm="36488"/>
    </mc:Choice>
    <mc:Fallback xmlns="">
      <p:transition spd="slow" advTm="36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 name="Rectangle 5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Shape 5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 name="Rectangle 6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D4EE61-6A47-4DBA-8001-789968049CDC}"/>
              </a:ext>
            </a:extLst>
          </p:cNvPr>
          <p:cNvSpPr>
            <a:spLocks noGrp="1"/>
          </p:cNvSpPr>
          <p:nvPr>
            <p:ph type="title"/>
          </p:nvPr>
        </p:nvSpPr>
        <p:spPr>
          <a:xfrm>
            <a:off x="350041" y="586855"/>
            <a:ext cx="2401025" cy="3387497"/>
          </a:xfrm>
        </p:spPr>
        <p:txBody>
          <a:bodyPr vert="horz" lIns="91440" tIns="45720" rIns="91440" bIns="45720" rtlCol="0" anchor="b">
            <a:normAutofit/>
          </a:bodyPr>
          <a:lstStyle/>
          <a:p>
            <a:pPr algn="r" defTabSz="914400"/>
            <a:r>
              <a:rPr lang="en-US" b="0" kern="1200" dirty="0">
                <a:solidFill>
                  <a:srgbClr val="FFFFFF"/>
                </a:solidFill>
                <a:latin typeface="+mj-lt"/>
                <a:ea typeface="+mj-ea"/>
                <a:cs typeface="+mj-cs"/>
              </a:rPr>
              <a:t>Real Estate in </a:t>
            </a:r>
            <a:br>
              <a:rPr lang="en-US" b="0" kern="1200" dirty="0">
                <a:solidFill>
                  <a:srgbClr val="FFFFFF"/>
                </a:solidFill>
                <a:latin typeface="+mj-lt"/>
                <a:ea typeface="+mj-ea"/>
                <a:cs typeface="+mj-cs"/>
              </a:rPr>
            </a:br>
            <a:r>
              <a:rPr lang="en-US" b="0" kern="1200" dirty="0">
                <a:solidFill>
                  <a:srgbClr val="FFFFFF"/>
                </a:solidFill>
                <a:latin typeface="+mj-lt"/>
                <a:ea typeface="+mj-ea"/>
                <a:cs typeface="+mj-cs"/>
              </a:rPr>
              <a:t> Hillsborough</a:t>
            </a:r>
            <a:br>
              <a:rPr lang="en-US" b="0" kern="1200" dirty="0">
                <a:solidFill>
                  <a:srgbClr val="FFFFFF"/>
                </a:solidFill>
                <a:latin typeface="+mj-lt"/>
                <a:ea typeface="+mj-ea"/>
                <a:cs typeface="+mj-cs"/>
              </a:rPr>
            </a:br>
            <a:r>
              <a:rPr lang="en-US" b="0" kern="1200" dirty="0">
                <a:solidFill>
                  <a:srgbClr val="FFFFFF"/>
                </a:solidFill>
                <a:latin typeface="+mj-lt"/>
                <a:ea typeface="+mj-ea"/>
                <a:cs typeface="+mj-cs"/>
              </a:rPr>
              <a:t>County </a:t>
            </a:r>
            <a:br>
              <a:rPr lang="en-US" b="0" kern="1200" dirty="0">
                <a:solidFill>
                  <a:srgbClr val="FFFFFF"/>
                </a:solidFill>
                <a:latin typeface="+mj-lt"/>
                <a:ea typeface="+mj-ea"/>
                <a:cs typeface="+mj-cs"/>
              </a:rPr>
            </a:br>
            <a:r>
              <a:rPr lang="en-US" b="0" kern="1200" dirty="0">
                <a:solidFill>
                  <a:srgbClr val="FFFFFF"/>
                </a:solidFill>
                <a:latin typeface="+mj-lt"/>
                <a:ea typeface="+mj-ea"/>
                <a:cs typeface="+mj-cs"/>
              </a:rPr>
              <a:t>  </a:t>
            </a:r>
          </a:p>
        </p:txBody>
      </p:sp>
      <p:sp>
        <p:nvSpPr>
          <p:cNvPr id="5" name="TextBox 4">
            <a:extLst>
              <a:ext uri="{FF2B5EF4-FFF2-40B4-BE49-F238E27FC236}">
                <a16:creationId xmlns:a16="http://schemas.microsoft.com/office/drawing/2014/main" id="{9E5C8A7E-5E6C-43C0-A8FB-C8EE7410CF2E}"/>
              </a:ext>
            </a:extLst>
          </p:cNvPr>
          <p:cNvSpPr txBox="1"/>
          <p:nvPr/>
        </p:nvSpPr>
        <p:spPr>
          <a:xfrm>
            <a:off x="3310811" y="994410"/>
            <a:ext cx="5483148" cy="587372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120000"/>
              </a:lnSpc>
              <a:spcBef>
                <a:spcPts val="739"/>
              </a:spcBef>
            </a:pPr>
            <a:r>
              <a:rPr lang="en-US" sz="1700" b="1" dirty="0">
                <a:ea typeface="+mn-lt"/>
                <a:cs typeface="+mn-lt"/>
              </a:rPr>
              <a:t>Scope: retrieved data from the Hillsborough County Property Appraisals </a:t>
            </a:r>
            <a:endParaRPr lang="en-US" sz="1700" dirty="0">
              <a:ea typeface="+mn-lt"/>
              <a:cs typeface="+mn-lt"/>
            </a:endParaRPr>
          </a:p>
          <a:p>
            <a:pPr marL="168275" indent="-168275" defTabSz="914400">
              <a:lnSpc>
                <a:spcPct val="120000"/>
              </a:lnSpc>
              <a:spcBef>
                <a:spcPts val="739"/>
              </a:spcBef>
              <a:buFont typeface="Arial,Sans-Serif"/>
              <a:buChar char="•"/>
            </a:pPr>
            <a:r>
              <a:rPr lang="en-US" sz="1700" dirty="0">
                <a:ea typeface="+mn-lt"/>
                <a:cs typeface="+mn-lt"/>
              </a:rPr>
              <a:t>40% of the data was updated to accurately account for current home prices.</a:t>
            </a:r>
          </a:p>
          <a:p>
            <a:pPr marL="168275" indent="-168275" defTabSz="914400">
              <a:lnSpc>
                <a:spcPct val="120000"/>
              </a:lnSpc>
              <a:spcBef>
                <a:spcPts val="739"/>
              </a:spcBef>
              <a:buFont typeface="Arial,Sans-Serif"/>
              <a:buChar char="•"/>
            </a:pPr>
            <a:r>
              <a:rPr lang="en-US" sz="1700" dirty="0">
                <a:ea typeface="+mn-lt"/>
                <a:cs typeface="+mn-lt"/>
              </a:rPr>
              <a:t>Sale Home Prices and Taxes are updated and accurately accounted.</a:t>
            </a:r>
          </a:p>
          <a:p>
            <a:pPr marL="168275" indent="-168275" defTabSz="914400">
              <a:lnSpc>
                <a:spcPct val="120000"/>
              </a:lnSpc>
              <a:spcBef>
                <a:spcPts val="739"/>
              </a:spcBef>
              <a:buFont typeface="Arial,Sans-Serif"/>
              <a:buChar char="•"/>
            </a:pPr>
            <a:r>
              <a:rPr lang="en-US" sz="1700" dirty="0">
                <a:ea typeface="+mn-lt"/>
                <a:cs typeface="+mn-lt"/>
              </a:rPr>
              <a:t>MLS and Zillow are the best sources for real estate information as Zillow pulls its information from MLS. ( </a:t>
            </a:r>
            <a:r>
              <a:rPr lang="en-US" sz="1700" i="1" dirty="0">
                <a:ea typeface="+mn-lt"/>
                <a:cs typeface="+mn-lt"/>
              </a:rPr>
              <a:t>MLS is a REALTOR RESOURCE ONLY ACCESS</a:t>
            </a:r>
            <a:r>
              <a:rPr lang="en-US" sz="1700" dirty="0">
                <a:ea typeface="+mn-lt"/>
                <a:cs typeface="+mn-lt"/>
              </a:rPr>
              <a:t>)</a:t>
            </a:r>
          </a:p>
          <a:p>
            <a:pPr marL="168275" indent="-168275" defTabSz="914400">
              <a:lnSpc>
                <a:spcPct val="120000"/>
              </a:lnSpc>
              <a:spcBef>
                <a:spcPts val="739"/>
              </a:spcBef>
              <a:buFont typeface="Arial,Sans-Serif"/>
              <a:buChar char="•"/>
            </a:pPr>
            <a:r>
              <a:rPr lang="en-US" sz="1700" dirty="0">
                <a:ea typeface="+mn-lt"/>
                <a:cs typeface="+mn-lt"/>
              </a:rPr>
              <a:t>School districts drive home prices and a more established school; the more home prices will rise.</a:t>
            </a:r>
          </a:p>
          <a:p>
            <a:pPr marL="168275" indent="-168275" defTabSz="914400">
              <a:lnSpc>
                <a:spcPct val="120000"/>
              </a:lnSpc>
              <a:spcBef>
                <a:spcPts val="739"/>
              </a:spcBef>
              <a:buFont typeface="Arial,Sans-Serif"/>
              <a:buChar char="•"/>
            </a:pPr>
            <a:r>
              <a:rPr lang="en-US" sz="1700" dirty="0">
                <a:ea typeface="+mn-lt"/>
                <a:cs typeface="+mn-lt"/>
              </a:rPr>
              <a:t>School ratings are done by testing and programs provide; these ratings are updated every 6 months</a:t>
            </a:r>
          </a:p>
          <a:p>
            <a:pPr marL="168275" indent="-168275" defTabSz="914400">
              <a:lnSpc>
                <a:spcPct val="120000"/>
              </a:lnSpc>
              <a:spcBef>
                <a:spcPts val="739"/>
              </a:spcBef>
              <a:buFont typeface="Arial,Sans-Serif"/>
              <a:buChar char="•"/>
            </a:pPr>
            <a:r>
              <a:rPr lang="en-US" sz="1700" dirty="0">
                <a:ea typeface="+mn-lt"/>
                <a:cs typeface="+mn-lt"/>
              </a:rPr>
              <a:t>New Construction of Schools may also provide growth in specific neighborhoods</a:t>
            </a:r>
            <a:endParaRPr lang="en-US" dirty="0"/>
          </a:p>
          <a:p>
            <a:pPr marL="285750" indent="-285750" defTabSz="914400">
              <a:lnSpc>
                <a:spcPct val="90000"/>
              </a:lnSpc>
              <a:spcAft>
                <a:spcPts val="600"/>
              </a:spcAft>
              <a:buFont typeface="Arial"/>
              <a:buChar char="•"/>
            </a:pPr>
            <a:endParaRPr lang="en-US" sz="1700" dirty="0">
              <a:cs typeface="Arial"/>
            </a:endParaRPr>
          </a:p>
          <a:p>
            <a:pPr indent="-228600" defTabSz="914400">
              <a:lnSpc>
                <a:spcPct val="90000"/>
              </a:lnSpc>
              <a:spcAft>
                <a:spcPts val="600"/>
              </a:spcAft>
              <a:buFont typeface="Arial" panose="020B0604020202020204" pitchFamily="34" charset="0"/>
              <a:buChar char="•"/>
            </a:pPr>
            <a:endParaRPr lang="en-US" sz="1700" dirty="0"/>
          </a:p>
          <a:p>
            <a:pPr indent="-228600" defTabSz="914400">
              <a:lnSpc>
                <a:spcPct val="90000"/>
              </a:lnSpc>
              <a:spcAft>
                <a:spcPts val="600"/>
              </a:spcAft>
              <a:buFont typeface="Arial" panose="020B0604020202020204" pitchFamily="34" charset="0"/>
              <a:buChar char="•"/>
            </a:pPr>
            <a:endParaRPr lang="en-US" sz="1700" dirty="0"/>
          </a:p>
          <a:p>
            <a:pPr indent="-228600" defTabSz="914400">
              <a:lnSpc>
                <a:spcPct val="90000"/>
              </a:lnSpc>
              <a:spcAft>
                <a:spcPts val="600"/>
              </a:spcAft>
              <a:buFont typeface="Arial" panose="020B0604020202020204" pitchFamily="34" charset="0"/>
              <a:buChar char="•"/>
            </a:pPr>
            <a:endParaRPr lang="en-US" sz="1700" dirty="0">
              <a:cs typeface="Arial" panose="020B0604020202020204"/>
            </a:endParaRPr>
          </a:p>
          <a:p>
            <a:pPr indent="-228600" defTabSz="914400">
              <a:lnSpc>
                <a:spcPct val="90000"/>
              </a:lnSpc>
              <a:spcAft>
                <a:spcPts val="600"/>
              </a:spcAft>
              <a:buFont typeface="Arial" panose="020B0604020202020204" pitchFamily="34" charset="0"/>
              <a:buChar char="•"/>
            </a:pPr>
            <a:endParaRPr lang="en-US" sz="1700" dirty="0">
              <a:cs typeface="Arial" panose="020B0604020202020204"/>
            </a:endParaRPr>
          </a:p>
        </p:txBody>
      </p:sp>
      <p:pic>
        <p:nvPicPr>
          <p:cNvPr id="7" name="Audio 6">
            <a:hlinkClick r:id="" action="ppaction://media"/>
            <a:extLst>
              <a:ext uri="{FF2B5EF4-FFF2-40B4-BE49-F238E27FC236}">
                <a16:creationId xmlns:a16="http://schemas.microsoft.com/office/drawing/2014/main" id="{EB652BC8-FF99-42E1-A390-89D296314E2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192387891"/>
      </p:ext>
    </p:extLst>
  </p:cSld>
  <p:clrMapOvr>
    <a:masterClrMapping/>
  </p:clrMapOvr>
  <mc:AlternateContent xmlns:mc="http://schemas.openxmlformats.org/markup-compatibility/2006" xmlns:p14="http://schemas.microsoft.com/office/powerpoint/2010/main">
    <mc:Choice Requires="p14">
      <p:transition spd="slow" p14:dur="2000" advTm="19863"/>
    </mc:Choice>
    <mc:Fallback xmlns="">
      <p:transition spd="slow" advTm="19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 name="Rectangle 5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Shape 5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 name="Rectangle 6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D4EE61-6A47-4DBA-8001-789968049CDC}"/>
              </a:ext>
            </a:extLst>
          </p:cNvPr>
          <p:cNvSpPr>
            <a:spLocks noGrp="1"/>
          </p:cNvSpPr>
          <p:nvPr>
            <p:ph type="title"/>
          </p:nvPr>
        </p:nvSpPr>
        <p:spPr>
          <a:xfrm>
            <a:off x="350041" y="586855"/>
            <a:ext cx="2401025" cy="3387497"/>
          </a:xfrm>
        </p:spPr>
        <p:txBody>
          <a:bodyPr vert="horz" lIns="91440" tIns="45720" rIns="91440" bIns="45720" rtlCol="0" anchor="b">
            <a:normAutofit/>
          </a:bodyPr>
          <a:lstStyle/>
          <a:p>
            <a:pPr algn="r" defTabSz="914400"/>
            <a:r>
              <a:rPr lang="en-US" b="0" kern="1200" dirty="0">
                <a:solidFill>
                  <a:srgbClr val="FFFFFF"/>
                </a:solidFill>
                <a:latin typeface="+mj-lt"/>
                <a:ea typeface="+mj-ea"/>
                <a:cs typeface="+mj-cs"/>
              </a:rPr>
              <a:t>Predicting Real Estate in </a:t>
            </a:r>
            <a:br>
              <a:rPr lang="en-US" b="0" kern="1200" dirty="0">
                <a:solidFill>
                  <a:srgbClr val="FFFFFF"/>
                </a:solidFill>
                <a:latin typeface="+mj-lt"/>
                <a:ea typeface="+mj-ea"/>
                <a:cs typeface="+mj-cs"/>
              </a:rPr>
            </a:br>
            <a:r>
              <a:rPr lang="en-US" b="0" kern="1200" dirty="0">
                <a:solidFill>
                  <a:srgbClr val="FFFFFF"/>
                </a:solidFill>
                <a:latin typeface="+mj-lt"/>
                <a:ea typeface="+mj-ea"/>
                <a:cs typeface="+mj-cs"/>
              </a:rPr>
              <a:t> Hillsborough</a:t>
            </a:r>
            <a:br>
              <a:rPr lang="en-US" b="0" kern="1200" dirty="0">
                <a:solidFill>
                  <a:srgbClr val="FFFFFF"/>
                </a:solidFill>
                <a:latin typeface="+mj-lt"/>
                <a:ea typeface="+mj-ea"/>
                <a:cs typeface="+mj-cs"/>
              </a:rPr>
            </a:br>
            <a:r>
              <a:rPr lang="en-US" b="0" kern="1200" dirty="0">
                <a:solidFill>
                  <a:srgbClr val="FFFFFF"/>
                </a:solidFill>
                <a:latin typeface="+mj-lt"/>
                <a:ea typeface="+mj-ea"/>
                <a:cs typeface="+mj-cs"/>
              </a:rPr>
              <a:t>County </a:t>
            </a:r>
            <a:br>
              <a:rPr lang="en-US" b="0" kern="1200" dirty="0">
                <a:solidFill>
                  <a:srgbClr val="FFFFFF"/>
                </a:solidFill>
                <a:latin typeface="+mj-lt"/>
                <a:ea typeface="+mj-ea"/>
                <a:cs typeface="+mj-cs"/>
              </a:rPr>
            </a:br>
            <a:r>
              <a:rPr lang="en-US" b="0" kern="1200" dirty="0">
                <a:solidFill>
                  <a:srgbClr val="FFFFFF"/>
                </a:solidFill>
                <a:latin typeface="+mj-lt"/>
                <a:ea typeface="+mj-ea"/>
                <a:cs typeface="+mj-cs"/>
              </a:rPr>
              <a:t>  </a:t>
            </a:r>
          </a:p>
        </p:txBody>
      </p:sp>
      <p:sp>
        <p:nvSpPr>
          <p:cNvPr id="5" name="TextBox 4">
            <a:extLst>
              <a:ext uri="{FF2B5EF4-FFF2-40B4-BE49-F238E27FC236}">
                <a16:creationId xmlns:a16="http://schemas.microsoft.com/office/drawing/2014/main" id="{9E5C8A7E-5E6C-43C0-A8FB-C8EE7410CF2E}"/>
              </a:ext>
            </a:extLst>
          </p:cNvPr>
          <p:cNvSpPr txBox="1"/>
          <p:nvPr/>
        </p:nvSpPr>
        <p:spPr>
          <a:xfrm>
            <a:off x="3310811" y="960119"/>
            <a:ext cx="5193110" cy="625221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120000"/>
              </a:lnSpc>
              <a:spcBef>
                <a:spcPts val="739"/>
              </a:spcBef>
            </a:pPr>
            <a:r>
              <a:rPr lang="en-US" sz="1700" b="1" dirty="0"/>
              <a:t>Attributes that may present a strong impact: </a:t>
            </a:r>
            <a:endParaRPr lang="en-US" sz="1700" dirty="0">
              <a:ea typeface="+mn-lt"/>
              <a:cs typeface="+mn-lt"/>
            </a:endParaRPr>
          </a:p>
          <a:p>
            <a:pPr marL="168275" indent="-168275" defTabSz="914400">
              <a:lnSpc>
                <a:spcPct val="120000"/>
              </a:lnSpc>
              <a:spcBef>
                <a:spcPts val="739"/>
              </a:spcBef>
              <a:buFont typeface="Arial"/>
              <a:buChar char="•"/>
            </a:pPr>
            <a:r>
              <a:rPr lang="en-US" sz="1700" dirty="0"/>
              <a:t>Top Schools (HIGH RANKED)</a:t>
            </a:r>
            <a:endParaRPr lang="en-US" sz="1700" dirty="0">
              <a:ea typeface="+mn-lt"/>
              <a:cs typeface="+mn-lt"/>
            </a:endParaRPr>
          </a:p>
          <a:p>
            <a:pPr marL="168275" indent="-168275" defTabSz="914400">
              <a:lnSpc>
                <a:spcPct val="120000"/>
              </a:lnSpc>
              <a:spcBef>
                <a:spcPts val="739"/>
              </a:spcBef>
              <a:buFont typeface="Arial"/>
              <a:buChar char="•"/>
            </a:pPr>
            <a:r>
              <a:rPr lang="en-US" sz="1700" dirty="0"/>
              <a:t>Closeness to Restaurants and Entertainment </a:t>
            </a:r>
            <a:endParaRPr lang="en-US" sz="1700" dirty="0">
              <a:ea typeface="+mn-lt"/>
              <a:cs typeface="+mn-lt"/>
            </a:endParaRPr>
          </a:p>
          <a:p>
            <a:pPr marL="168275" indent="-168275" defTabSz="914400">
              <a:lnSpc>
                <a:spcPct val="120000"/>
              </a:lnSpc>
              <a:spcBef>
                <a:spcPts val="739"/>
              </a:spcBef>
              <a:buFont typeface="Arial"/>
              <a:buChar char="•"/>
            </a:pPr>
            <a:r>
              <a:rPr lang="en-US" sz="1700" dirty="0"/>
              <a:t>Lot size </a:t>
            </a:r>
            <a:endParaRPr lang="en-US" sz="1700" dirty="0">
              <a:cs typeface="Arial"/>
            </a:endParaRPr>
          </a:p>
          <a:p>
            <a:pPr defTabSz="914400">
              <a:lnSpc>
                <a:spcPct val="120000"/>
              </a:lnSpc>
              <a:spcBef>
                <a:spcPts val="739"/>
              </a:spcBef>
            </a:pPr>
            <a:endParaRPr lang="en-US" sz="1700" b="1" dirty="0">
              <a:ea typeface="+mn-lt"/>
              <a:cs typeface="+mn-lt"/>
            </a:endParaRPr>
          </a:p>
          <a:p>
            <a:pPr defTabSz="914400">
              <a:lnSpc>
                <a:spcPct val="120000"/>
              </a:lnSpc>
              <a:spcBef>
                <a:spcPts val="739"/>
              </a:spcBef>
            </a:pPr>
            <a:r>
              <a:rPr lang="en-US" sz="1700" b="1" dirty="0">
                <a:ea typeface="+mn-lt"/>
                <a:cs typeface="+mn-lt"/>
              </a:rPr>
              <a:t>Following Questions our Team aspires to understand:</a:t>
            </a:r>
          </a:p>
          <a:p>
            <a:pPr defTabSz="914400">
              <a:lnSpc>
                <a:spcPct val="120000"/>
              </a:lnSpc>
              <a:spcBef>
                <a:spcPts val="739"/>
              </a:spcBef>
            </a:pPr>
            <a:endParaRPr lang="en-US" sz="1700" dirty="0">
              <a:cs typeface="Arial"/>
            </a:endParaRPr>
          </a:p>
          <a:p>
            <a:pPr marL="285750" indent="-285750" defTabSz="914400">
              <a:lnSpc>
                <a:spcPct val="90000"/>
              </a:lnSpc>
              <a:spcAft>
                <a:spcPts val="600"/>
              </a:spcAft>
              <a:buFont typeface="Arial" panose="020B0604020202020204" pitchFamily="34" charset="0"/>
              <a:buChar char="•"/>
            </a:pPr>
            <a:r>
              <a:rPr lang="en-US" sz="1700" dirty="0">
                <a:ea typeface="+mn-lt"/>
                <a:cs typeface="+mn-lt"/>
              </a:rPr>
              <a:t>Can analytics offer important insights on current Tampa trends? </a:t>
            </a:r>
          </a:p>
          <a:p>
            <a:pPr marL="285750" indent="-285750" defTabSz="914400">
              <a:lnSpc>
                <a:spcPct val="90000"/>
              </a:lnSpc>
              <a:spcAft>
                <a:spcPts val="600"/>
              </a:spcAft>
              <a:buFont typeface="Arial" panose="020B0604020202020204" pitchFamily="34" charset="0"/>
              <a:buChar char="•"/>
            </a:pPr>
            <a:r>
              <a:rPr lang="en-US" sz="1700" dirty="0">
                <a:ea typeface="+mn-lt"/>
                <a:cs typeface="+mn-lt"/>
              </a:rPr>
              <a:t>Does location, school ratings, and life quality rates affect pricing? </a:t>
            </a:r>
          </a:p>
          <a:p>
            <a:pPr marL="285750" indent="-285750" defTabSz="914400">
              <a:lnSpc>
                <a:spcPct val="90000"/>
              </a:lnSpc>
              <a:spcAft>
                <a:spcPts val="600"/>
              </a:spcAft>
              <a:buFont typeface="Arial" panose="020B0604020202020204" pitchFamily="34" charset="0"/>
              <a:buChar char="•"/>
            </a:pPr>
            <a:r>
              <a:rPr lang="en-US" sz="1700" dirty="0">
                <a:ea typeface="+mn-lt"/>
                <a:cs typeface="+mn-lt"/>
              </a:rPr>
              <a:t>What other attributes might determine the accurate value of properties. </a:t>
            </a:r>
          </a:p>
          <a:p>
            <a:pPr marL="285750" indent="-228600" defTabSz="914400">
              <a:lnSpc>
                <a:spcPct val="90000"/>
              </a:lnSpc>
              <a:spcAft>
                <a:spcPts val="600"/>
              </a:spcAft>
              <a:buFont typeface="Arial,Sans-Serif"/>
              <a:buChar char="•"/>
            </a:pPr>
            <a:endParaRPr lang="en-US" sz="1700" dirty="0">
              <a:ea typeface="+mn-lt"/>
              <a:cs typeface="+mn-lt"/>
            </a:endParaRPr>
          </a:p>
          <a:p>
            <a:pPr defTabSz="914400">
              <a:lnSpc>
                <a:spcPct val="90000"/>
              </a:lnSpc>
              <a:spcAft>
                <a:spcPts val="600"/>
              </a:spcAft>
            </a:pPr>
            <a:r>
              <a:rPr lang="en-US" sz="1700" dirty="0">
                <a:ea typeface="+mn-lt"/>
                <a:cs typeface="+mn-lt"/>
              </a:rPr>
              <a:t>We encouraged ourselves to find a variation when selecting data and knowledge that there would be specific variable(s) that may allow people to stay and thrive in their communities. </a:t>
            </a:r>
            <a:endParaRPr lang="en-US" dirty="0">
              <a:cs typeface="Arial" panose="020B0604020202020204"/>
            </a:endParaRPr>
          </a:p>
          <a:p>
            <a:pPr indent="-228600" defTabSz="914400">
              <a:lnSpc>
                <a:spcPct val="90000"/>
              </a:lnSpc>
              <a:spcAft>
                <a:spcPts val="600"/>
              </a:spcAft>
              <a:buFont typeface="Arial" panose="020B0604020202020204" pitchFamily="34" charset="0"/>
              <a:buChar char="•"/>
            </a:pPr>
            <a:endParaRPr lang="en-US" sz="1700" dirty="0"/>
          </a:p>
          <a:p>
            <a:pPr indent="-228600" defTabSz="914400">
              <a:lnSpc>
                <a:spcPct val="90000"/>
              </a:lnSpc>
              <a:spcAft>
                <a:spcPts val="600"/>
              </a:spcAft>
              <a:buFont typeface="Arial" panose="020B0604020202020204" pitchFamily="34" charset="0"/>
              <a:buChar char="•"/>
            </a:pPr>
            <a:endParaRPr lang="en-US" sz="1700" dirty="0"/>
          </a:p>
          <a:p>
            <a:pPr indent="-228600" defTabSz="914400">
              <a:lnSpc>
                <a:spcPct val="90000"/>
              </a:lnSpc>
              <a:spcAft>
                <a:spcPts val="600"/>
              </a:spcAft>
              <a:buFont typeface="Arial" panose="020B0604020202020204" pitchFamily="34" charset="0"/>
              <a:buChar char="•"/>
            </a:pPr>
            <a:endParaRPr lang="en-US" sz="1700" dirty="0">
              <a:cs typeface="Arial" panose="020B0604020202020204"/>
            </a:endParaRPr>
          </a:p>
          <a:p>
            <a:pPr indent="-228600" defTabSz="914400">
              <a:lnSpc>
                <a:spcPct val="90000"/>
              </a:lnSpc>
              <a:spcAft>
                <a:spcPts val="600"/>
              </a:spcAft>
              <a:buFont typeface="Arial" panose="020B0604020202020204" pitchFamily="34" charset="0"/>
              <a:buChar char="•"/>
            </a:pPr>
            <a:endParaRPr lang="en-US" sz="1700" dirty="0">
              <a:cs typeface="Arial" panose="020B0604020202020204"/>
            </a:endParaRPr>
          </a:p>
        </p:txBody>
      </p:sp>
      <p:pic>
        <p:nvPicPr>
          <p:cNvPr id="7" name="Audio 6">
            <a:hlinkClick r:id="" action="ppaction://media"/>
            <a:extLst>
              <a:ext uri="{FF2B5EF4-FFF2-40B4-BE49-F238E27FC236}">
                <a16:creationId xmlns:a16="http://schemas.microsoft.com/office/drawing/2014/main" id="{D441FFB0-4EA3-439D-BDE2-5700A3D47E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674881834"/>
      </p:ext>
    </p:extLst>
  </p:cSld>
  <p:clrMapOvr>
    <a:masterClrMapping/>
  </p:clrMapOvr>
  <mc:AlternateContent xmlns:mc="http://schemas.openxmlformats.org/markup-compatibility/2006" xmlns:p14="http://schemas.microsoft.com/office/powerpoint/2010/main">
    <mc:Choice Requires="p14">
      <p:transition spd="slow" p14:dur="2000" advTm="31240"/>
    </mc:Choice>
    <mc:Fallback xmlns="">
      <p:transition spd="slow" advTm="31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DA9C8D46-54D8-4DF1-99A2-E651C7B13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9143998" cy="6858000"/>
          </a:xfrm>
          <a:prstGeom prst="rect">
            <a:avLst/>
          </a:prstGeom>
          <a:gradFill>
            <a:gsLst>
              <a:gs pos="0">
                <a:schemeClr val="accent1">
                  <a:lumMod val="50000"/>
                </a:schemeClr>
              </a:gs>
              <a:gs pos="100000">
                <a:srgbClr val="000000"/>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DE12BF4D-F47A-41C1-85FC-652E412D3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8591">
            <a:off x="5256887" y="1336362"/>
            <a:ext cx="5330585" cy="3914041"/>
          </a:xfrm>
          <a:custGeom>
            <a:avLst/>
            <a:gdLst>
              <a:gd name="connsiteX0" fmla="*/ 4721855 w 5330585"/>
              <a:gd name="connsiteY0" fmla="*/ 4361426 h 5218721"/>
              <a:gd name="connsiteX1" fmla="*/ 3457542 w 5330585"/>
              <a:gd name="connsiteY1" fmla="*/ 5211667 h 5218721"/>
              <a:gd name="connsiteX2" fmla="*/ 3430109 w 5330585"/>
              <a:gd name="connsiteY2" fmla="*/ 5218721 h 5218721"/>
              <a:gd name="connsiteX3" fmla="*/ 0 w 5330585"/>
              <a:gd name="connsiteY3" fmla="*/ 2647363 h 5218721"/>
              <a:gd name="connsiteX4" fmla="*/ 12834 w 5330585"/>
              <a:gd name="connsiteY4" fmla="*/ 2393199 h 5218721"/>
              <a:gd name="connsiteX5" fmla="*/ 2664828 w 5330585"/>
              <a:gd name="connsiteY5" fmla="*/ 0 h 5218721"/>
              <a:gd name="connsiteX6" fmla="*/ 5330585 w 5330585"/>
              <a:gd name="connsiteY6" fmla="*/ 2665757 h 5218721"/>
              <a:gd name="connsiteX7" fmla="*/ 4721855 w 5330585"/>
              <a:gd name="connsiteY7" fmla="*/ 4361426 h 521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0585" h="5218721">
                <a:moveTo>
                  <a:pt x="4721855" y="4361426"/>
                </a:moveTo>
                <a:cubicBezTo>
                  <a:pt x="4395896" y="4756397"/>
                  <a:pt x="3958379" y="5055891"/>
                  <a:pt x="3457542" y="5211667"/>
                </a:cubicBezTo>
                <a:lnTo>
                  <a:pt x="3430109" y="5218721"/>
                </a:lnTo>
                <a:lnTo>
                  <a:pt x="0" y="2647363"/>
                </a:lnTo>
                <a:lnTo>
                  <a:pt x="12834" y="2393199"/>
                </a:lnTo>
                <a:cubicBezTo>
                  <a:pt x="149347" y="1048975"/>
                  <a:pt x="1284587" y="0"/>
                  <a:pt x="2664828" y="0"/>
                </a:cubicBezTo>
                <a:cubicBezTo>
                  <a:pt x="4137085" y="0"/>
                  <a:pt x="5330585" y="1193500"/>
                  <a:pt x="5330585" y="2665757"/>
                </a:cubicBezTo>
                <a:cubicBezTo>
                  <a:pt x="5330585" y="3309870"/>
                  <a:pt x="5102142" y="3900626"/>
                  <a:pt x="4721855" y="4361426"/>
                </a:cubicBezTo>
                <a:close/>
              </a:path>
            </a:pathLst>
          </a:custGeom>
          <a:gradFill>
            <a:gsLst>
              <a:gs pos="16000">
                <a:srgbClr val="000000">
                  <a:alpha val="41000"/>
                </a:srgbClr>
              </a:gs>
              <a:gs pos="85000">
                <a:schemeClr val="accent1">
                  <a:alpha val="25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5" name="Rectangle 54">
            <a:extLst>
              <a:ext uri="{FF2B5EF4-FFF2-40B4-BE49-F238E27FC236}">
                <a16:creationId xmlns:a16="http://schemas.microsoft.com/office/drawing/2014/main" id="{AAF055B3-1F95-4ABA-BFE4-A58320A82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9124485" cy="4480890"/>
          </a:xfrm>
          <a:prstGeom prst="rect">
            <a:avLst/>
          </a:prstGeom>
          <a:gradFill>
            <a:gsLst>
              <a:gs pos="0">
                <a:schemeClr val="accent1">
                  <a:lumMod val="75000"/>
                  <a:alpha val="50000"/>
                </a:schemeClr>
              </a:gs>
              <a:gs pos="99000">
                <a:srgbClr val="000000">
                  <a:alpha val="34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5FBF53F-BBBA-4974-AD72-0E8CD294E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466" y="-2"/>
            <a:ext cx="9134528" cy="6400796"/>
          </a:xfrm>
          <a:prstGeom prst="rect">
            <a:avLst/>
          </a:prstGeom>
          <a:gradFill>
            <a:gsLst>
              <a:gs pos="45000">
                <a:schemeClr val="accent1">
                  <a:lumMod val="75000"/>
                  <a:alpha val="0"/>
                </a:schemeClr>
              </a:gs>
              <a:gs pos="99000">
                <a:srgbClr val="000000">
                  <a:alpha val="68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D4EE61-6A47-4DBA-8001-789968049CDC}"/>
              </a:ext>
            </a:extLst>
          </p:cNvPr>
          <p:cNvSpPr>
            <a:spLocks noGrp="1"/>
          </p:cNvSpPr>
          <p:nvPr>
            <p:ph type="title"/>
          </p:nvPr>
        </p:nvSpPr>
        <p:spPr>
          <a:xfrm>
            <a:off x="3166352" y="1201002"/>
            <a:ext cx="5406148" cy="2779619"/>
          </a:xfrm>
        </p:spPr>
        <p:txBody>
          <a:bodyPr vert="horz" lIns="91440" tIns="45720" rIns="91440" bIns="45720" rtlCol="0" anchor="b">
            <a:normAutofit/>
          </a:bodyPr>
          <a:lstStyle/>
          <a:p>
            <a:pPr defTabSz="914400"/>
            <a:br>
              <a:rPr lang="en-US" sz="4200" b="0" dirty="0">
                <a:solidFill>
                  <a:srgbClr val="FFFFFF"/>
                </a:solidFill>
                <a:latin typeface="+mj-lt"/>
                <a:cs typeface="+mj-cs"/>
              </a:rPr>
            </a:br>
            <a:r>
              <a:rPr lang="en-US" sz="4200" kern="1200">
                <a:solidFill>
                  <a:srgbClr val="FFFFFF"/>
                </a:solidFill>
                <a:latin typeface="+mj-lt"/>
                <a:ea typeface="+mj-ea"/>
                <a:cs typeface="+mj-cs"/>
              </a:rPr>
              <a:t>Data Source and Preparation</a:t>
            </a:r>
            <a:br>
              <a:rPr lang="en-US" sz="4200" kern="1200">
                <a:solidFill>
                  <a:srgbClr val="FFFFFF"/>
                </a:solidFill>
                <a:latin typeface="+mj-lt"/>
                <a:ea typeface="+mj-ea"/>
                <a:cs typeface="+mj-cs"/>
              </a:rPr>
            </a:br>
            <a:endParaRPr lang="en-US" sz="4200" kern="1200">
              <a:solidFill>
                <a:srgbClr val="FFFFFF"/>
              </a:solidFill>
              <a:latin typeface="+mj-lt"/>
              <a:ea typeface="+mj-ea"/>
              <a:cs typeface="+mj-cs"/>
            </a:endParaRPr>
          </a:p>
        </p:txBody>
      </p:sp>
      <p:sp>
        <p:nvSpPr>
          <p:cNvPr id="59" name="Rectangle 58">
            <a:extLst>
              <a:ext uri="{FF2B5EF4-FFF2-40B4-BE49-F238E27FC236}">
                <a16:creationId xmlns:a16="http://schemas.microsoft.com/office/drawing/2014/main" id="{5A2875D7-3769-4291-959E-9FAD764A7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345" y="0"/>
            <a:ext cx="2410770" cy="6858000"/>
          </a:xfrm>
          <a:prstGeom prst="rect">
            <a:avLst/>
          </a:prstGeom>
          <a:gradFill>
            <a:gsLst>
              <a:gs pos="0">
                <a:srgbClr val="000000">
                  <a:alpha val="41000"/>
                </a:srgbClr>
              </a:gs>
              <a:gs pos="86000">
                <a:schemeClr val="accent1">
                  <a:alpha val="3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6" descr="Chart, line chart&#10;&#10;Description automatically generated">
            <a:extLst>
              <a:ext uri="{FF2B5EF4-FFF2-40B4-BE49-F238E27FC236}">
                <a16:creationId xmlns:a16="http://schemas.microsoft.com/office/drawing/2014/main" id="{496DB3C3-B426-4833-AA91-5F786B2DE685}"/>
              </a:ext>
            </a:extLst>
          </p:cNvPr>
          <p:cNvPicPr>
            <a:picLocks noChangeAspect="1"/>
          </p:cNvPicPr>
          <p:nvPr/>
        </p:nvPicPr>
        <p:blipFill>
          <a:blip r:embed="rId2"/>
          <a:stretch>
            <a:fillRect/>
          </a:stretch>
        </p:blipFill>
        <p:spPr>
          <a:xfrm>
            <a:off x="9346880" y="167528"/>
            <a:ext cx="4879975" cy="3087688"/>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C10A0140-E802-4FEB-9DE3-A78B4503FA64}"/>
              </a:ext>
            </a:extLst>
          </p:cNvPr>
          <p:cNvPicPr>
            <a:picLocks noChangeAspect="1"/>
          </p:cNvPicPr>
          <p:nvPr/>
        </p:nvPicPr>
        <p:blipFill>
          <a:blip r:embed="rId3"/>
          <a:stretch>
            <a:fillRect/>
          </a:stretch>
        </p:blipFill>
        <p:spPr>
          <a:xfrm>
            <a:off x="9346880" y="3734800"/>
            <a:ext cx="4879975" cy="2419350"/>
          </a:xfrm>
          <a:prstGeom prst="rect">
            <a:avLst/>
          </a:prstGeom>
        </p:spPr>
      </p:pic>
    </p:spTree>
    <p:extLst>
      <p:ext uri="{BB962C8B-B14F-4D97-AF65-F5344CB8AC3E}">
        <p14:creationId xmlns:p14="http://schemas.microsoft.com/office/powerpoint/2010/main" val="1799708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8">
            <a:extLst>
              <a:ext uri="{FF2B5EF4-FFF2-40B4-BE49-F238E27FC236}">
                <a16:creationId xmlns:a16="http://schemas.microsoft.com/office/drawing/2014/main" id="{398F3DEE-0E56-499F-AFAE-C2DA7C2C8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50">
            <a:extLst>
              <a:ext uri="{FF2B5EF4-FFF2-40B4-BE49-F238E27FC236}">
                <a16:creationId xmlns:a16="http://schemas.microsoft.com/office/drawing/2014/main" id="{E85CCF60-79A2-440A-86A2-1A64A59F7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52">
            <a:extLst>
              <a:ext uri="{FF2B5EF4-FFF2-40B4-BE49-F238E27FC236}">
                <a16:creationId xmlns:a16="http://schemas.microsoft.com/office/drawing/2014/main" id="{3F2162BA-EECD-43E0-99D9-C00B19482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2900" y="8482"/>
            <a:ext cx="2676207"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Shape 54">
            <a:extLst>
              <a:ext uri="{FF2B5EF4-FFF2-40B4-BE49-F238E27FC236}">
                <a16:creationId xmlns:a16="http://schemas.microsoft.com/office/drawing/2014/main" id="{160DB805-F71F-46BB-A8CC-74F6D8306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Rectangle 56">
            <a:extLst>
              <a:ext uri="{FF2B5EF4-FFF2-40B4-BE49-F238E27FC236}">
                <a16:creationId xmlns:a16="http://schemas.microsoft.com/office/drawing/2014/main" id="{6F91054C-3439-420E-88EB-F0A5637EC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4123" y="3164497"/>
            <a:ext cx="4355594" cy="3030557"/>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D4EE61-6A47-4DBA-8001-789968049CDC}"/>
              </a:ext>
            </a:extLst>
          </p:cNvPr>
          <p:cNvSpPr>
            <a:spLocks noGrp="1"/>
          </p:cNvSpPr>
          <p:nvPr>
            <p:ph type="title"/>
          </p:nvPr>
        </p:nvSpPr>
        <p:spPr>
          <a:xfrm>
            <a:off x="238111" y="2759383"/>
            <a:ext cx="2824821" cy="2834223"/>
          </a:xfrm>
        </p:spPr>
        <p:txBody>
          <a:bodyPr vert="horz" lIns="91440" tIns="45720" rIns="91440" bIns="45720" rtlCol="0" anchor="t">
            <a:normAutofit/>
          </a:bodyPr>
          <a:lstStyle/>
          <a:p>
            <a:pPr defTabSz="914400"/>
            <a:r>
              <a:rPr lang="en-US" sz="3500" dirty="0">
                <a:solidFill>
                  <a:srgbClr val="FFFFFF"/>
                </a:solidFill>
                <a:latin typeface="+mj-lt"/>
                <a:cs typeface="+mj-cs"/>
              </a:rPr>
              <a:t>Target(s) </a:t>
            </a:r>
            <a:br>
              <a:rPr lang="en-US" sz="3500" dirty="0">
                <a:solidFill>
                  <a:srgbClr val="FFFFFF"/>
                </a:solidFill>
                <a:latin typeface="+mj-lt"/>
                <a:cs typeface="Arial"/>
              </a:rPr>
            </a:br>
            <a:r>
              <a:rPr lang="en-US" sz="3500" dirty="0">
                <a:solidFill>
                  <a:srgbClr val="FFFFFF"/>
                </a:solidFill>
                <a:latin typeface="+mj-lt"/>
                <a:cs typeface="+mj-cs"/>
              </a:rPr>
              <a:t>and </a:t>
            </a:r>
            <a:br>
              <a:rPr lang="en-US" sz="3500" dirty="0">
                <a:solidFill>
                  <a:srgbClr val="FFFFFF"/>
                </a:solidFill>
                <a:latin typeface="+mj-lt"/>
                <a:cs typeface="+mj-cs"/>
              </a:rPr>
            </a:br>
            <a:r>
              <a:rPr lang="en-US" sz="3500" dirty="0">
                <a:solidFill>
                  <a:srgbClr val="FFFFFF"/>
                </a:solidFill>
                <a:latin typeface="+mj-lt"/>
                <a:cs typeface="+mj-cs"/>
              </a:rPr>
              <a:t>Attribute(s) </a:t>
            </a:r>
            <a:br>
              <a:rPr lang="en-US" sz="3500" dirty="0">
                <a:latin typeface="+mj-lt"/>
                <a:cs typeface="+mj-cs"/>
              </a:rPr>
            </a:br>
            <a:endParaRPr lang="en-US" sz="3500">
              <a:solidFill>
                <a:srgbClr val="FFFFFF"/>
              </a:solidFill>
              <a:latin typeface="+mj-lt"/>
              <a:cs typeface="+mj-cs"/>
            </a:endParaRPr>
          </a:p>
        </p:txBody>
      </p:sp>
      <p:pic>
        <p:nvPicPr>
          <p:cNvPr id="4" name="Picture 4">
            <a:extLst>
              <a:ext uri="{FF2B5EF4-FFF2-40B4-BE49-F238E27FC236}">
                <a16:creationId xmlns:a16="http://schemas.microsoft.com/office/drawing/2014/main" id="{D1ADBC18-8D72-428D-802E-94868E344EFD}"/>
              </a:ext>
            </a:extLst>
          </p:cNvPr>
          <p:cNvPicPr>
            <a:picLocks noChangeAspect="1"/>
          </p:cNvPicPr>
          <p:nvPr/>
        </p:nvPicPr>
        <p:blipFill>
          <a:blip r:embed="rId4"/>
          <a:stretch>
            <a:fillRect/>
          </a:stretch>
        </p:blipFill>
        <p:spPr>
          <a:xfrm>
            <a:off x="3156461" y="580055"/>
            <a:ext cx="5893723" cy="58091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Slide6-Data Dictionary">
            <a:hlinkClick r:id="" action="ppaction://media"/>
            <a:extLst>
              <a:ext uri="{FF2B5EF4-FFF2-40B4-BE49-F238E27FC236}">
                <a16:creationId xmlns:a16="http://schemas.microsoft.com/office/drawing/2014/main" id="{F968CAE8-1AEA-4DAE-ABD0-CC3A2BAB4A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377319"/>
            <a:ext cx="410292" cy="410292"/>
          </a:xfrm>
          <a:prstGeom prst="rect">
            <a:avLst/>
          </a:prstGeom>
        </p:spPr>
      </p:pic>
    </p:spTree>
    <p:extLst>
      <p:ext uri="{BB962C8B-B14F-4D97-AF65-F5344CB8AC3E}">
        <p14:creationId xmlns:p14="http://schemas.microsoft.com/office/powerpoint/2010/main" val="274046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4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C7DDA0-750A-47D0-B30E-B222DF370F71}"/>
              </a:ext>
            </a:extLst>
          </p:cNvPr>
          <p:cNvSpPr>
            <a:spLocks noGrp="1"/>
          </p:cNvSpPr>
          <p:nvPr>
            <p:ph type="title"/>
          </p:nvPr>
        </p:nvSpPr>
        <p:spPr>
          <a:xfrm>
            <a:off x="852297" y="502021"/>
            <a:ext cx="2952430" cy="1911910"/>
          </a:xfrm>
        </p:spPr>
        <p:txBody>
          <a:bodyPr anchor="b">
            <a:normAutofit fontScale="90000"/>
          </a:bodyPr>
          <a:lstStyle/>
          <a:p>
            <a:r>
              <a:rPr lang="en-US" dirty="0">
                <a:latin typeface="Arial"/>
                <a:cs typeface="Arial"/>
              </a:rPr>
              <a:t>Data Sources &amp; Collection </a:t>
            </a:r>
            <a:endParaRPr lang="en-US" b="0" dirty="0">
              <a:latin typeface="Arial"/>
              <a:cs typeface="Arial"/>
            </a:endParaRPr>
          </a:p>
          <a:p>
            <a:r>
              <a:rPr lang="en-US" dirty="0">
                <a:latin typeface="Arial"/>
                <a:cs typeface="Arial"/>
              </a:rPr>
              <a:t> </a:t>
            </a:r>
            <a:br>
              <a:rPr lang="en-US" dirty="0">
                <a:latin typeface="Arial"/>
                <a:cs typeface="Arial"/>
              </a:rPr>
            </a:br>
            <a:endParaRPr lang="en-US"/>
          </a:p>
        </p:txBody>
      </p:sp>
      <p:sp>
        <p:nvSpPr>
          <p:cNvPr id="38" name="Rectangle 3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9144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28950" y="6400799"/>
            <a:ext cx="611504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9D842E83-8284-402F-A5A1-E6F6EFCB788D}"/>
              </a:ext>
            </a:extLst>
          </p:cNvPr>
          <p:cNvSpPr>
            <a:spLocks noGrp="1"/>
          </p:cNvSpPr>
          <p:nvPr/>
        </p:nvSpPr>
        <p:spPr>
          <a:xfrm>
            <a:off x="4013373" y="586822"/>
            <a:ext cx="4501977" cy="1645920"/>
          </a:xfrm>
          <a:prstGeom prst="rect">
            <a:avLst/>
          </a:prstGeom>
        </p:spPr>
        <p:txBody>
          <a:bodyPr vert="horz" lIns="91440" tIns="45720" rIns="91440" bIns="45720" rtlCol="0" anchor="ctr">
            <a:normAutofit fontScale="92500" lnSpcReduction="20000"/>
          </a:bodyPr>
          <a:lstStyle>
            <a:lvl1pPr marL="168772" indent="-168772" algn="l" defTabSz="675084" rtl="0" eaLnBrk="1" latinLnBrk="0" hangingPunct="1">
              <a:lnSpc>
                <a:spcPct val="90000"/>
              </a:lnSpc>
              <a:spcBef>
                <a:spcPts val="739"/>
              </a:spcBef>
              <a:buFont typeface="Arial" panose="020B0604020202020204" pitchFamily="34" charset="0"/>
              <a:buChar char="•"/>
              <a:defRPr sz="2100" kern="1200">
                <a:solidFill>
                  <a:srgbClr val="466069"/>
                </a:solidFill>
                <a:latin typeface="Arial" panose="020B0604020202020204" pitchFamily="34" charset="0"/>
                <a:ea typeface="+mn-ea"/>
                <a:cs typeface="Arial" panose="020B0604020202020204" pitchFamily="34" charset="0"/>
              </a:defRPr>
            </a:lvl1pPr>
            <a:lvl2pPr marL="506314" indent="-168772" algn="l" defTabSz="675084" rtl="0" eaLnBrk="1" latinLnBrk="0" hangingPunct="1">
              <a:lnSpc>
                <a:spcPct val="90000"/>
              </a:lnSpc>
              <a:spcBef>
                <a:spcPts val="369"/>
              </a:spcBef>
              <a:buFont typeface="Arial" panose="020B0604020202020204" pitchFamily="34" charset="0"/>
              <a:buChar char="•"/>
              <a:defRPr sz="1800" kern="1200">
                <a:solidFill>
                  <a:srgbClr val="466069"/>
                </a:solidFill>
                <a:latin typeface="Arial" panose="020B0604020202020204" pitchFamily="34" charset="0"/>
                <a:ea typeface="+mn-ea"/>
                <a:cs typeface="Arial" panose="020B0604020202020204" pitchFamily="34" charset="0"/>
              </a:defRPr>
            </a:lvl2pPr>
            <a:lvl3pPr marL="843856" indent="-168772" algn="l" defTabSz="675084" rtl="0" eaLnBrk="1" latinLnBrk="0" hangingPunct="1">
              <a:lnSpc>
                <a:spcPct val="90000"/>
              </a:lnSpc>
              <a:spcBef>
                <a:spcPts val="369"/>
              </a:spcBef>
              <a:buFont typeface="Arial" panose="020B0604020202020204" pitchFamily="34" charset="0"/>
              <a:buChar char="•"/>
              <a:defRPr sz="1500" kern="1200">
                <a:solidFill>
                  <a:srgbClr val="466069"/>
                </a:solidFill>
                <a:latin typeface="Arial" panose="020B0604020202020204" pitchFamily="34" charset="0"/>
                <a:ea typeface="+mn-ea"/>
                <a:cs typeface="Arial" panose="020B0604020202020204" pitchFamily="34" charset="0"/>
              </a:defRPr>
            </a:lvl3pPr>
            <a:lvl4pPr marL="1181398" indent="-168772" algn="l" defTabSz="675084" rtl="0" eaLnBrk="1" latinLnBrk="0" hangingPunct="1">
              <a:lnSpc>
                <a:spcPct val="90000"/>
              </a:lnSpc>
              <a:spcBef>
                <a:spcPts val="369"/>
              </a:spcBef>
              <a:buFont typeface="Arial" panose="020B0604020202020204" pitchFamily="34" charset="0"/>
              <a:buChar char="•"/>
              <a:defRPr sz="1300" kern="1200">
                <a:solidFill>
                  <a:srgbClr val="466069"/>
                </a:solidFill>
                <a:latin typeface="Arial" panose="020B0604020202020204" pitchFamily="34" charset="0"/>
                <a:ea typeface="+mn-ea"/>
                <a:cs typeface="Arial" panose="020B0604020202020204" pitchFamily="34" charset="0"/>
              </a:defRPr>
            </a:lvl4pPr>
            <a:lvl5pPr marL="1518940" indent="-168772" algn="l" defTabSz="675084" rtl="0" eaLnBrk="1" latinLnBrk="0" hangingPunct="1">
              <a:lnSpc>
                <a:spcPct val="90000"/>
              </a:lnSpc>
              <a:spcBef>
                <a:spcPts val="369"/>
              </a:spcBef>
              <a:buFont typeface="Arial" panose="020B0604020202020204" pitchFamily="34" charset="0"/>
              <a:buChar char="•"/>
              <a:defRPr sz="1300" kern="1200">
                <a:solidFill>
                  <a:srgbClr val="466069"/>
                </a:solidFill>
                <a:latin typeface="Arial" panose="020B0604020202020204" pitchFamily="34" charset="0"/>
                <a:ea typeface="+mn-ea"/>
                <a:cs typeface="Arial" panose="020B0604020202020204" pitchFamily="34" charset="0"/>
              </a:defRPr>
            </a:lvl5pPr>
            <a:lvl6pPr marL="1856483"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6pPr>
            <a:lvl7pPr marL="2194025"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7pPr>
            <a:lvl8pPr marL="2531567"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8pPr>
            <a:lvl9pPr marL="2869109" indent="-168772" algn="l" defTabSz="675084" rtl="0" eaLnBrk="1" latinLnBrk="0" hangingPunct="1">
              <a:lnSpc>
                <a:spcPct val="90000"/>
              </a:lnSpc>
              <a:spcBef>
                <a:spcPts val="369"/>
              </a:spcBef>
              <a:buFont typeface="Arial" panose="020B0604020202020204" pitchFamily="34" charset="0"/>
              <a:buChar char="•"/>
              <a:defRPr sz="1300" kern="1200">
                <a:solidFill>
                  <a:schemeClr val="tx1"/>
                </a:solidFill>
                <a:latin typeface="+mn-lt"/>
                <a:ea typeface="+mn-ea"/>
                <a:cs typeface="+mn-cs"/>
              </a:defRPr>
            </a:lvl9pPr>
          </a:lstStyle>
          <a:p>
            <a:pPr marL="168275" indent="-168275"/>
            <a:endParaRPr lang="en-US" sz="1100" dirty="0">
              <a:latin typeface="Arial"/>
              <a:cs typeface="Arial"/>
            </a:endParaRPr>
          </a:p>
          <a:p>
            <a:pPr marL="168275" indent="-168275"/>
            <a:endParaRPr lang="en-US" sz="1100" dirty="0">
              <a:latin typeface="Arial"/>
              <a:cs typeface="Arial"/>
            </a:endParaRPr>
          </a:p>
          <a:p>
            <a:pPr marL="168275" indent="-168275"/>
            <a:r>
              <a:rPr lang="en-US" sz="1100" dirty="0">
                <a:latin typeface="Arial"/>
                <a:cs typeface="Arial"/>
              </a:rPr>
              <a:t>Home Appraiser Data (</a:t>
            </a:r>
            <a:r>
              <a:rPr lang="en-US" sz="1100" i="1" dirty="0">
                <a:latin typeface="Arial"/>
                <a:cs typeface="Arial"/>
              </a:rPr>
              <a:t>Updated Monthly</a:t>
            </a:r>
            <a:r>
              <a:rPr lang="en-US" sz="1100" dirty="0">
                <a:latin typeface="Arial"/>
                <a:cs typeface="Arial"/>
              </a:rPr>
              <a:t>): </a:t>
            </a:r>
            <a:r>
              <a:rPr lang="en-US" sz="1100" dirty="0">
                <a:latin typeface="Arial"/>
                <a:cs typeface="Arial"/>
                <a:hlinkClick r:id="rId4"/>
              </a:rPr>
              <a:t>https://www.hcpafl.org/</a:t>
            </a:r>
            <a:r>
              <a:rPr lang="en-US" sz="1100" dirty="0">
                <a:latin typeface="Arial"/>
                <a:cs typeface="Arial"/>
              </a:rPr>
              <a:t> </a:t>
            </a:r>
            <a:endParaRPr lang="en-US" sz="1100" dirty="0"/>
          </a:p>
          <a:p>
            <a:pPr marL="168275" indent="-168275"/>
            <a:endParaRPr lang="en-US" sz="1100" i="1" dirty="0">
              <a:latin typeface="Arial"/>
              <a:cs typeface="Arial"/>
            </a:endParaRPr>
          </a:p>
          <a:p>
            <a:pPr marL="168275" indent="-168275"/>
            <a:r>
              <a:rPr lang="en-US" sz="1100" dirty="0">
                <a:latin typeface="Arial"/>
                <a:cs typeface="Arial"/>
              </a:rPr>
              <a:t>Florida School Accountability Reports (</a:t>
            </a:r>
            <a:r>
              <a:rPr lang="en-US" sz="1100" i="1" dirty="0">
                <a:latin typeface="Arial"/>
                <a:cs typeface="Arial"/>
              </a:rPr>
              <a:t>Updated Semi-Annually</a:t>
            </a:r>
            <a:r>
              <a:rPr lang="en-US" sz="1100" dirty="0">
                <a:latin typeface="Arial"/>
                <a:cs typeface="Arial"/>
              </a:rPr>
              <a:t>): </a:t>
            </a:r>
            <a:r>
              <a:rPr lang="en-US" sz="1100" dirty="0">
                <a:latin typeface="Arial"/>
                <a:cs typeface="Arial"/>
                <a:hlinkClick r:id="rId5"/>
              </a:rPr>
              <a:t>http://www.fldoe.org/accountability/accountability-reporting/school-grades/</a:t>
            </a:r>
            <a:r>
              <a:rPr lang="en-US" sz="1100" dirty="0">
                <a:latin typeface="Arial"/>
                <a:cs typeface="Arial"/>
              </a:rPr>
              <a:t> </a:t>
            </a:r>
            <a:endParaRPr lang="en-US" sz="1100" dirty="0"/>
          </a:p>
          <a:p>
            <a:pPr marL="168275" indent="-168275"/>
            <a:endParaRPr lang="en-US" sz="1100" dirty="0">
              <a:latin typeface="Arial"/>
              <a:cs typeface="Arial"/>
            </a:endParaRPr>
          </a:p>
          <a:p>
            <a:pPr marL="168275" indent="-168275"/>
            <a:r>
              <a:rPr lang="en-US" sz="1100" dirty="0">
                <a:latin typeface="Arial"/>
                <a:cs typeface="Arial"/>
              </a:rPr>
              <a:t>Collected in multiple files, consolidated and cleaned in Alteryx </a:t>
            </a:r>
            <a:endParaRPr lang="en-US" sz="1100" dirty="0"/>
          </a:p>
          <a:p>
            <a:pPr marL="168275" indent="-168275"/>
            <a:endParaRPr lang="en-US" sz="1100" dirty="0">
              <a:latin typeface="Arial"/>
              <a:cs typeface="Arial"/>
            </a:endParaRPr>
          </a:p>
          <a:p>
            <a:pPr marL="168275" indent="-168275"/>
            <a:endParaRPr lang="en-US" sz="1100" dirty="0">
              <a:latin typeface="Arial"/>
              <a:cs typeface="Arial"/>
            </a:endParaRPr>
          </a:p>
          <a:p>
            <a:pPr marL="0" indent="0">
              <a:buNone/>
            </a:pPr>
            <a:endParaRPr lang="en-US" sz="1100" dirty="0"/>
          </a:p>
        </p:txBody>
      </p:sp>
      <p:pic>
        <p:nvPicPr>
          <p:cNvPr id="15" name="Picture 14" descr="A picture containing diagram&#10;&#10;Description automatically generated">
            <a:extLst>
              <a:ext uri="{FF2B5EF4-FFF2-40B4-BE49-F238E27FC236}">
                <a16:creationId xmlns:a16="http://schemas.microsoft.com/office/drawing/2014/main" id="{F9DA47FD-D658-4C41-A197-0AB6F9E3F230}"/>
              </a:ext>
            </a:extLst>
          </p:cNvPr>
          <p:cNvPicPr>
            <a:picLocks noChangeAspect="1"/>
          </p:cNvPicPr>
          <p:nvPr/>
        </p:nvPicPr>
        <p:blipFill>
          <a:blip r:embed="rId6"/>
          <a:stretch>
            <a:fillRect/>
          </a:stretch>
        </p:blipFill>
        <p:spPr>
          <a:xfrm>
            <a:off x="418338" y="3471153"/>
            <a:ext cx="8373618" cy="2009669"/>
          </a:xfrm>
          <a:prstGeom prst="rect">
            <a:avLst/>
          </a:prstGeom>
        </p:spPr>
      </p:pic>
      <p:pic>
        <p:nvPicPr>
          <p:cNvPr id="3" name="Picture 3" descr="Diagram&#10;&#10;Description automatically generated">
            <a:extLst>
              <a:ext uri="{FF2B5EF4-FFF2-40B4-BE49-F238E27FC236}">
                <a16:creationId xmlns:a16="http://schemas.microsoft.com/office/drawing/2014/main" id="{24096441-5D87-4099-BB1B-56303584C632}"/>
              </a:ext>
            </a:extLst>
          </p:cNvPr>
          <p:cNvPicPr>
            <a:picLocks noChangeAspect="1"/>
          </p:cNvPicPr>
          <p:nvPr/>
        </p:nvPicPr>
        <p:blipFill>
          <a:blip r:embed="rId7"/>
          <a:stretch>
            <a:fillRect/>
          </a:stretch>
        </p:blipFill>
        <p:spPr>
          <a:xfrm>
            <a:off x="160774" y="2661139"/>
            <a:ext cx="8587990" cy="3327678"/>
          </a:xfrm>
          <a:prstGeom prst="rect">
            <a:avLst/>
          </a:prstGeom>
        </p:spPr>
      </p:pic>
      <p:pic>
        <p:nvPicPr>
          <p:cNvPr id="4" name="Slide7-Alteryx">
            <a:hlinkClick r:id="" action="ppaction://media"/>
            <a:extLst>
              <a:ext uri="{FF2B5EF4-FFF2-40B4-BE49-F238E27FC236}">
                <a16:creationId xmlns:a16="http://schemas.microsoft.com/office/drawing/2014/main" id="{BF2D7855-65DD-419C-8FCD-85EB13B1A44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1292" y="6295127"/>
            <a:ext cx="472272" cy="472272"/>
          </a:xfrm>
          <a:prstGeom prst="rect">
            <a:avLst/>
          </a:prstGeom>
        </p:spPr>
      </p:pic>
    </p:spTree>
    <p:extLst>
      <p:ext uri="{BB962C8B-B14F-4D97-AF65-F5344CB8AC3E}">
        <p14:creationId xmlns:p14="http://schemas.microsoft.com/office/powerpoint/2010/main" val="343858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6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C7DDA0-750A-47D0-B30E-B222DF370F71}"/>
              </a:ext>
            </a:extLst>
          </p:cNvPr>
          <p:cNvSpPr>
            <a:spLocks noGrp="1"/>
          </p:cNvSpPr>
          <p:nvPr>
            <p:ph type="title"/>
          </p:nvPr>
        </p:nvSpPr>
        <p:spPr>
          <a:xfrm>
            <a:off x="307352" y="271113"/>
            <a:ext cx="8689174" cy="587870"/>
          </a:xfrm>
        </p:spPr>
        <p:txBody>
          <a:bodyPr anchor="b">
            <a:normAutofit/>
          </a:bodyPr>
          <a:lstStyle/>
          <a:p>
            <a:r>
              <a:rPr lang="en-US" dirty="0">
                <a:latin typeface="Arial"/>
                <a:cs typeface="Arial"/>
              </a:rPr>
              <a:t>Data Analysis and Visualization in Databricks </a:t>
            </a:r>
            <a:endParaRPr lang="en-US" dirty="0">
              <a:solidFill>
                <a:srgbClr val="FF0000"/>
              </a:solidFill>
            </a:endParaRPr>
          </a:p>
        </p:txBody>
      </p:sp>
      <p:sp>
        <p:nvSpPr>
          <p:cNvPr id="38" name="Rectangle 3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9144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28950" y="6400799"/>
            <a:ext cx="611504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54472B6-FC23-43B7-B943-2FA5447BF0A7}"/>
              </a:ext>
            </a:extLst>
          </p:cNvPr>
          <p:cNvPicPr>
            <a:picLocks noChangeAspect="1"/>
          </p:cNvPicPr>
          <p:nvPr/>
        </p:nvPicPr>
        <p:blipFill>
          <a:blip r:embed="rId5"/>
          <a:stretch>
            <a:fillRect/>
          </a:stretch>
        </p:blipFill>
        <p:spPr>
          <a:xfrm>
            <a:off x="4123474" y="1440873"/>
            <a:ext cx="4572429" cy="4380770"/>
          </a:xfrm>
          <a:prstGeom prst="rect">
            <a:avLst/>
          </a:prstGeom>
        </p:spPr>
      </p:pic>
      <p:pic>
        <p:nvPicPr>
          <p:cNvPr id="8" name="Picture 7">
            <a:extLst>
              <a:ext uri="{FF2B5EF4-FFF2-40B4-BE49-F238E27FC236}">
                <a16:creationId xmlns:a16="http://schemas.microsoft.com/office/drawing/2014/main" id="{4FA66880-23DE-4E08-A8FE-2AB84DD88E92}"/>
              </a:ext>
            </a:extLst>
          </p:cNvPr>
          <p:cNvPicPr>
            <a:picLocks noChangeAspect="1"/>
          </p:cNvPicPr>
          <p:nvPr/>
        </p:nvPicPr>
        <p:blipFill>
          <a:blip r:embed="rId6"/>
          <a:stretch>
            <a:fillRect/>
          </a:stretch>
        </p:blipFill>
        <p:spPr>
          <a:xfrm>
            <a:off x="706900" y="1440873"/>
            <a:ext cx="2709674" cy="2466108"/>
          </a:xfrm>
          <a:prstGeom prst="rect">
            <a:avLst/>
          </a:prstGeom>
        </p:spPr>
      </p:pic>
      <p:pic>
        <p:nvPicPr>
          <p:cNvPr id="7" name="Visualizations 1">
            <a:hlinkClick r:id="" action="ppaction://media"/>
            <a:extLst>
              <a:ext uri="{FF2B5EF4-FFF2-40B4-BE49-F238E27FC236}">
                <a16:creationId xmlns:a16="http://schemas.microsoft.com/office/drawing/2014/main" id="{58F2FEE7-C815-4B7A-95FF-AF6D2BD1449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0352" y="5554944"/>
            <a:ext cx="609600" cy="609600"/>
          </a:xfrm>
          <a:prstGeom prst="rect">
            <a:avLst/>
          </a:prstGeom>
        </p:spPr>
      </p:pic>
    </p:spTree>
    <p:extLst>
      <p:ext uri="{BB962C8B-B14F-4D97-AF65-F5344CB8AC3E}">
        <p14:creationId xmlns:p14="http://schemas.microsoft.com/office/powerpoint/2010/main" val="3932633860"/>
      </p:ext>
    </p:extLst>
  </p:cSld>
  <p:clrMapOvr>
    <a:masterClrMapping/>
  </p:clrMapOvr>
  <mc:AlternateContent xmlns:mc="http://schemas.openxmlformats.org/markup-compatibility/2006" xmlns:p14="http://schemas.microsoft.com/office/powerpoint/2010/main">
    <mc:Choice Requires="p14">
      <p:transition spd="slow" p14:dur="2000" advTm="55692"/>
    </mc:Choice>
    <mc:Fallback xmlns="">
      <p:transition spd="slow" advTm="55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85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C7DDA0-750A-47D0-B30E-B222DF370F71}"/>
              </a:ext>
            </a:extLst>
          </p:cNvPr>
          <p:cNvSpPr>
            <a:spLocks noGrp="1"/>
          </p:cNvSpPr>
          <p:nvPr>
            <p:ph type="title"/>
          </p:nvPr>
        </p:nvSpPr>
        <p:spPr>
          <a:xfrm>
            <a:off x="307352" y="271113"/>
            <a:ext cx="8689174" cy="587870"/>
          </a:xfrm>
        </p:spPr>
        <p:txBody>
          <a:bodyPr anchor="b">
            <a:normAutofit/>
          </a:bodyPr>
          <a:lstStyle/>
          <a:p>
            <a:r>
              <a:rPr lang="en-US" dirty="0">
                <a:latin typeface="Arial"/>
                <a:cs typeface="Arial"/>
              </a:rPr>
              <a:t>Data Analysis and Visualization in Databricks </a:t>
            </a:r>
            <a:endParaRPr lang="en-US" dirty="0">
              <a:solidFill>
                <a:srgbClr val="FF0000"/>
              </a:solidFill>
            </a:endParaRPr>
          </a:p>
        </p:txBody>
      </p:sp>
      <p:sp>
        <p:nvSpPr>
          <p:cNvPr id="38" name="Rectangle 3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9144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28950" y="6400799"/>
            <a:ext cx="611504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histogram&#10;&#10;Description automatically generated">
            <a:extLst>
              <a:ext uri="{FF2B5EF4-FFF2-40B4-BE49-F238E27FC236}">
                <a16:creationId xmlns:a16="http://schemas.microsoft.com/office/drawing/2014/main" id="{3AAA550D-4BF3-4E83-B49C-B7DF08889A99}"/>
              </a:ext>
            </a:extLst>
          </p:cNvPr>
          <p:cNvPicPr>
            <a:picLocks noChangeAspect="1"/>
          </p:cNvPicPr>
          <p:nvPr/>
        </p:nvPicPr>
        <p:blipFill>
          <a:blip r:embed="rId5"/>
          <a:stretch>
            <a:fillRect/>
          </a:stretch>
        </p:blipFill>
        <p:spPr>
          <a:xfrm>
            <a:off x="1583881" y="951349"/>
            <a:ext cx="5976238" cy="5321139"/>
          </a:xfrm>
          <a:prstGeom prst="rect">
            <a:avLst/>
          </a:prstGeom>
        </p:spPr>
      </p:pic>
      <p:pic>
        <p:nvPicPr>
          <p:cNvPr id="5" name="Visualizations 2">
            <a:hlinkClick r:id="" action="ppaction://media"/>
            <a:extLst>
              <a:ext uri="{FF2B5EF4-FFF2-40B4-BE49-F238E27FC236}">
                <a16:creationId xmlns:a16="http://schemas.microsoft.com/office/drawing/2014/main" id="{2A7848BE-8880-45ED-BB72-80651F5881B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6926" y="5612088"/>
            <a:ext cx="609600" cy="609600"/>
          </a:xfrm>
          <a:prstGeom prst="rect">
            <a:avLst/>
          </a:prstGeom>
        </p:spPr>
      </p:pic>
    </p:spTree>
    <p:extLst>
      <p:ext uri="{BB962C8B-B14F-4D97-AF65-F5344CB8AC3E}">
        <p14:creationId xmlns:p14="http://schemas.microsoft.com/office/powerpoint/2010/main" val="1027091859"/>
      </p:ext>
    </p:extLst>
  </p:cSld>
  <p:clrMapOvr>
    <a:masterClrMapping/>
  </p:clrMapOvr>
  <mc:AlternateContent xmlns:mc="http://schemas.openxmlformats.org/markup-compatibility/2006" xmlns:p14="http://schemas.microsoft.com/office/powerpoint/2010/main">
    <mc:Choice Requires="p14">
      <p:transition spd="slow" p14:dur="2000" advTm="29337"/>
    </mc:Choice>
    <mc:Fallback xmlns="">
      <p:transition spd="slow" advTm="293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4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b21b11e2-4dbe-4714-9cbb-cc83617ec2fa">
      <UserInfo>
        <DisplayName>SDM_Team Project GRP Members</DisplayName>
        <AccountId>8</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CFC47C843C4A14F85B6671AA1ACA19A" ma:contentTypeVersion="6" ma:contentTypeDescription="Create a new document." ma:contentTypeScope="" ma:versionID="ba3214897bd219c68042fa45bd1221e6">
  <xsd:schema xmlns:xsd="http://www.w3.org/2001/XMLSchema" xmlns:xs="http://www.w3.org/2001/XMLSchema" xmlns:p="http://schemas.microsoft.com/office/2006/metadata/properties" xmlns:ns2="91fb3565-500b-4d7f-b523-0d5bb1400722" xmlns:ns3="b21b11e2-4dbe-4714-9cbb-cc83617ec2fa" targetNamespace="http://schemas.microsoft.com/office/2006/metadata/properties" ma:root="true" ma:fieldsID="b517d4598671f12951f6e1ed91049554" ns2:_="" ns3:_="">
    <xsd:import namespace="91fb3565-500b-4d7f-b523-0d5bb1400722"/>
    <xsd:import namespace="b21b11e2-4dbe-4714-9cbb-cc83617ec2f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fb3565-500b-4d7f-b523-0d5bb14007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21b11e2-4dbe-4714-9cbb-cc83617ec2f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4DA51F5-C107-4729-899C-39CF21356B5D}">
  <ds:schemaRefs>
    <ds:schemaRef ds:uri="b21b11e2-4dbe-4714-9cbb-cc83617ec2fa"/>
    <ds:schemaRef ds:uri="http://www.w3.org/XML/1998/namespace"/>
    <ds:schemaRef ds:uri="91fb3565-500b-4d7f-b523-0d5bb1400722"/>
    <ds:schemaRef ds:uri="http://schemas.microsoft.com/office/2006/documentManagement/types"/>
    <ds:schemaRef ds:uri="http://purl.org/dc/dcmitype/"/>
    <ds:schemaRef ds:uri="http://purl.org/dc/elements/1.1/"/>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5DBDDFD1-9A42-468A-B04B-7FA3B0FBE7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fb3565-500b-4d7f-b523-0d5bb1400722"/>
    <ds:schemaRef ds:uri="b21b11e2-4dbe-4714-9cbb-cc83617ec2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E210AF-830D-4ABA-B130-7DFAE17662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879</Words>
  <Application>Microsoft Office PowerPoint</Application>
  <PresentationFormat>On-screen Show (4:3)</PresentationFormat>
  <Paragraphs>108</Paragraphs>
  <Slides>16</Slides>
  <Notes>2</Notes>
  <HiddenSlides>0</HiddenSlides>
  <MMClips>10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Arial</vt:lpstr>
      <vt:lpstr>Arial,Sans-Serif</vt:lpstr>
      <vt:lpstr>Calibri</vt:lpstr>
      <vt:lpstr>Segoe UI</vt:lpstr>
      <vt:lpstr>Office Theme</vt:lpstr>
      <vt:lpstr>Office Theme</vt:lpstr>
      <vt:lpstr>Tampa Trends in Real Estate Investment </vt:lpstr>
      <vt:lpstr>Fast Facts from the Tampa Bay Economic Development Council </vt:lpstr>
      <vt:lpstr>Real Estate in   Hillsborough County    </vt:lpstr>
      <vt:lpstr>Predicting Real Estate in   Hillsborough County    </vt:lpstr>
      <vt:lpstr> Data Source and Preparation </vt:lpstr>
      <vt:lpstr>Target(s)  and  Attribute(s)  </vt:lpstr>
      <vt:lpstr>Data Sources &amp; Collection    </vt:lpstr>
      <vt:lpstr>Data Analysis and Visualization in Databricks </vt:lpstr>
      <vt:lpstr>Data Analysis and Visualization in Databricks </vt:lpstr>
      <vt:lpstr>Data Analysis and Visualization with Databricks    </vt:lpstr>
      <vt:lpstr>Data Analysis with Linear Regression </vt:lpstr>
      <vt:lpstr>Data Analysis with ….</vt:lpstr>
      <vt:lpstr>Data Analysis with ….</vt:lpstr>
      <vt:lpstr>Data Analysis with ….</vt:lpstr>
      <vt:lpstr>Tools Used  </vt:lpstr>
      <vt:lpstr>Data Conclusion from Machine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 SaaS or to Sell:  A Startup Dilemma</dc:title>
  <dc:creator/>
  <cp:lastModifiedBy/>
  <cp:revision>736</cp:revision>
  <dcterms:created xsi:type="dcterms:W3CDTF">2020-11-07T16:13:32Z</dcterms:created>
  <dcterms:modified xsi:type="dcterms:W3CDTF">2021-11-30T00:57:14Z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0x0101007CFC47C843C4A14F85B6671AA1ACA19A</vt:lpwstr>
  </property>
</Properties>
</file>